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400" r:id="rId3"/>
    <p:sldId id="383" r:id="rId4"/>
    <p:sldId id="334" r:id="rId5"/>
    <p:sldId id="260" r:id="rId6"/>
    <p:sldId id="385" r:id="rId7"/>
    <p:sldId id="358" r:id="rId8"/>
    <p:sldId id="355" r:id="rId9"/>
    <p:sldId id="359" r:id="rId10"/>
    <p:sldId id="390" r:id="rId11"/>
    <p:sldId id="401" r:id="rId12"/>
    <p:sldId id="402" r:id="rId13"/>
    <p:sldId id="339" r:id="rId14"/>
    <p:sldId id="342" r:id="rId15"/>
    <p:sldId id="460" r:id="rId16"/>
    <p:sldId id="364" r:id="rId17"/>
    <p:sldId id="403" r:id="rId18"/>
    <p:sldId id="376" r:id="rId19"/>
    <p:sldId id="365" r:id="rId20"/>
    <p:sldId id="356" r:id="rId21"/>
    <p:sldId id="366" r:id="rId22"/>
    <p:sldId id="367" r:id="rId23"/>
    <p:sldId id="386" r:id="rId24"/>
    <p:sldId id="388" r:id="rId25"/>
    <p:sldId id="353" r:id="rId26"/>
    <p:sldId id="347" r:id="rId27"/>
    <p:sldId id="313" r:id="rId28"/>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40" autoAdjust="0"/>
    <p:restoredTop sz="94670" autoAdjust="0"/>
  </p:normalViewPr>
  <p:slideViewPr>
    <p:cSldViewPr>
      <p:cViewPr varScale="1">
        <p:scale>
          <a:sx n="156" d="100"/>
          <a:sy n="156" d="100"/>
        </p:scale>
        <p:origin x="2504"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3" d="100"/>
        <a:sy n="8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642" b="1" i="0" u="sng" strike="noStrike" baseline="0">
                <a:solidFill>
                  <a:srgbClr val="000000"/>
                </a:solidFill>
                <a:latin typeface="Arial"/>
                <a:ea typeface="Arial"/>
                <a:cs typeface="Arial"/>
              </a:defRPr>
            </a:pPr>
            <a:r>
              <a:rPr lang="en-GB"/>
              <a:t>Uni-directional / Secondary Bonded Specimen</a:t>
            </a:r>
          </a:p>
        </c:rich>
      </c:tx>
      <c:layout>
        <c:manualLayout>
          <c:xMode val="edge"/>
          <c:yMode val="edge"/>
          <c:x val="0.21232876712328766"/>
          <c:y val="1.8382352941176471E-2"/>
        </c:manualLayout>
      </c:layout>
      <c:overlay val="0"/>
      <c:spPr>
        <a:noFill/>
        <a:ln w="20381">
          <a:noFill/>
        </a:ln>
      </c:spPr>
    </c:title>
    <c:autoTitleDeleted val="0"/>
    <c:plotArea>
      <c:layout>
        <c:manualLayout>
          <c:layoutTarget val="inner"/>
          <c:xMode val="edge"/>
          <c:yMode val="edge"/>
          <c:x val="0.13926940639269406"/>
          <c:y val="0.19485294117647059"/>
          <c:w val="0.5365296803652968"/>
          <c:h val="0.52573529411764708"/>
        </c:manualLayout>
      </c:layout>
      <c:lineChart>
        <c:grouping val="standard"/>
        <c:varyColors val="0"/>
        <c:ser>
          <c:idx val="0"/>
          <c:order val="0"/>
          <c:tx>
            <c:v>Constant Amplitude</c:v>
          </c:tx>
          <c:spPr>
            <a:ln w="10190">
              <a:solidFill>
                <a:srgbClr val="000080"/>
              </a:solidFill>
              <a:prstDash val="solid"/>
            </a:ln>
          </c:spPr>
          <c:marker>
            <c:symbol val="none"/>
          </c:marker>
          <c:cat>
            <c:numRef>
              <c:f>Data!$A$6:$A$18</c:f>
              <c:numCache>
                <c:formatCode>General</c:formatCode>
                <c:ptCount val="13"/>
                <c:pt idx="0">
                  <c:v>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numCache>
            </c:numRef>
          </c:cat>
          <c:val>
            <c:numRef>
              <c:f>Data!$B$6:$B$18</c:f>
              <c:numCache>
                <c:formatCode>General</c:formatCode>
                <c:ptCount val="13"/>
                <c:pt idx="0">
                  <c:v>0</c:v>
                </c:pt>
                <c:pt idx="1">
                  <c:v>15</c:v>
                </c:pt>
                <c:pt idx="2">
                  <c:v>30</c:v>
                </c:pt>
                <c:pt idx="3">
                  <c:v>47</c:v>
                </c:pt>
                <c:pt idx="4">
                  <c:v>62</c:v>
                </c:pt>
                <c:pt idx="5">
                  <c:v>73</c:v>
                </c:pt>
                <c:pt idx="6">
                  <c:v>82</c:v>
                </c:pt>
                <c:pt idx="7">
                  <c:v>89</c:v>
                </c:pt>
                <c:pt idx="8">
                  <c:v>94</c:v>
                </c:pt>
                <c:pt idx="9">
                  <c:v>98</c:v>
                </c:pt>
                <c:pt idx="10">
                  <c:v>100</c:v>
                </c:pt>
                <c:pt idx="11">
                  <c:v>101</c:v>
                </c:pt>
                <c:pt idx="12">
                  <c:v>102</c:v>
                </c:pt>
              </c:numCache>
            </c:numRef>
          </c:val>
          <c:smooth val="1"/>
          <c:extLst>
            <c:ext xmlns:c16="http://schemas.microsoft.com/office/drawing/2014/chart" uri="{C3380CC4-5D6E-409C-BE32-E72D297353CC}">
              <c16:uniqueId val="{00000000-BA5F-49BA-8ECA-8A0F2B2452D5}"/>
            </c:ext>
          </c:extLst>
        </c:ser>
        <c:ser>
          <c:idx val="1"/>
          <c:order val="1"/>
          <c:tx>
            <c:v>Variable Amplitude</c:v>
          </c:tx>
          <c:spPr>
            <a:ln w="10190">
              <a:solidFill>
                <a:srgbClr val="FF00FF"/>
              </a:solidFill>
              <a:prstDash val="solid"/>
            </a:ln>
          </c:spPr>
          <c:marker>
            <c:symbol val="none"/>
          </c:marker>
          <c:cat>
            <c:numRef>
              <c:f>Data!$A$6:$A$18</c:f>
              <c:numCache>
                <c:formatCode>General</c:formatCode>
                <c:ptCount val="13"/>
                <c:pt idx="0">
                  <c:v>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numCache>
            </c:numRef>
          </c:cat>
          <c:val>
            <c:numRef>
              <c:f>Data!$C$6:$C$18</c:f>
              <c:numCache>
                <c:formatCode>General</c:formatCode>
                <c:ptCount val="13"/>
                <c:pt idx="0">
                  <c:v>0</c:v>
                </c:pt>
                <c:pt idx="1">
                  <c:v>22</c:v>
                </c:pt>
                <c:pt idx="2">
                  <c:v>37</c:v>
                </c:pt>
                <c:pt idx="3">
                  <c:v>52</c:v>
                </c:pt>
                <c:pt idx="4">
                  <c:v>78</c:v>
                </c:pt>
                <c:pt idx="5">
                  <c:v>82</c:v>
                </c:pt>
                <c:pt idx="6">
                  <c:v>85</c:v>
                </c:pt>
                <c:pt idx="7">
                  <c:v>88</c:v>
                </c:pt>
                <c:pt idx="8">
                  <c:v>90</c:v>
                </c:pt>
                <c:pt idx="9">
                  <c:v>92</c:v>
                </c:pt>
                <c:pt idx="10">
                  <c:v>93</c:v>
                </c:pt>
                <c:pt idx="11">
                  <c:v>94</c:v>
                </c:pt>
                <c:pt idx="12">
                  <c:v>95</c:v>
                </c:pt>
              </c:numCache>
            </c:numRef>
          </c:val>
          <c:smooth val="0"/>
          <c:extLst>
            <c:ext xmlns:c16="http://schemas.microsoft.com/office/drawing/2014/chart" uri="{C3380CC4-5D6E-409C-BE32-E72D297353CC}">
              <c16:uniqueId val="{00000001-BA5F-49BA-8ECA-8A0F2B2452D5}"/>
            </c:ext>
          </c:extLst>
        </c:ser>
        <c:dLbls>
          <c:showLegendKey val="0"/>
          <c:showVal val="0"/>
          <c:showCatName val="0"/>
          <c:showSerName val="0"/>
          <c:showPercent val="0"/>
          <c:showBubbleSize val="0"/>
        </c:dLbls>
        <c:smooth val="0"/>
        <c:axId val="141248768"/>
        <c:axId val="239355008"/>
      </c:lineChart>
      <c:catAx>
        <c:axId val="141248768"/>
        <c:scaling>
          <c:orientation val="minMax"/>
        </c:scaling>
        <c:delete val="0"/>
        <c:axPos val="b"/>
        <c:title>
          <c:tx>
            <c:rich>
              <a:bodyPr/>
              <a:lstStyle/>
              <a:p>
                <a:pPr>
                  <a:defRPr sz="642" b="1" i="0" u="none" strike="noStrike" baseline="0">
                    <a:solidFill>
                      <a:srgbClr val="000000"/>
                    </a:solidFill>
                    <a:latin typeface="Arial"/>
                    <a:ea typeface="Arial"/>
                    <a:cs typeface="Arial"/>
                  </a:defRPr>
                </a:pPr>
                <a:r>
                  <a:rPr lang="en-GB"/>
                  <a:t>No. of Loading Cycles</a:t>
                </a:r>
              </a:p>
            </c:rich>
          </c:tx>
          <c:layout>
            <c:manualLayout>
              <c:xMode val="edge"/>
              <c:yMode val="edge"/>
              <c:x val="0.26484018264840181"/>
              <c:y val="0.88235294117647056"/>
            </c:manualLayout>
          </c:layout>
          <c:overlay val="0"/>
          <c:spPr>
            <a:noFill/>
            <a:ln w="20381">
              <a:noFill/>
            </a:ln>
          </c:spPr>
        </c:title>
        <c:numFmt formatCode="General" sourceLinked="1"/>
        <c:majorTickMark val="out"/>
        <c:minorTickMark val="none"/>
        <c:tickLblPos val="nextTo"/>
        <c:spPr>
          <a:ln w="2548">
            <a:solidFill>
              <a:srgbClr val="000000"/>
            </a:solidFill>
            <a:prstDash val="solid"/>
          </a:ln>
        </c:spPr>
        <c:txPr>
          <a:bodyPr rot="-2700000" vert="horz"/>
          <a:lstStyle/>
          <a:p>
            <a:pPr>
              <a:defRPr sz="642" b="0" i="0" u="none" strike="noStrike" baseline="0">
                <a:solidFill>
                  <a:srgbClr val="000000"/>
                </a:solidFill>
                <a:latin typeface="Arial"/>
                <a:ea typeface="Arial"/>
                <a:cs typeface="Arial"/>
              </a:defRPr>
            </a:pPr>
            <a:endParaRPr lang="en-US"/>
          </a:p>
        </c:txPr>
        <c:crossAx val="239355008"/>
        <c:crosses val="autoZero"/>
        <c:auto val="1"/>
        <c:lblAlgn val="ctr"/>
        <c:lblOffset val="0"/>
        <c:tickLblSkip val="2"/>
        <c:tickMarkSkip val="1"/>
        <c:noMultiLvlLbl val="0"/>
      </c:catAx>
      <c:valAx>
        <c:axId val="239355008"/>
        <c:scaling>
          <c:orientation val="minMax"/>
        </c:scaling>
        <c:delete val="0"/>
        <c:axPos val="l"/>
        <c:majorGridlines>
          <c:spPr>
            <a:ln w="2548">
              <a:solidFill>
                <a:srgbClr val="000000"/>
              </a:solidFill>
              <a:prstDash val="solid"/>
            </a:ln>
          </c:spPr>
        </c:majorGridlines>
        <c:title>
          <c:tx>
            <c:rich>
              <a:bodyPr/>
              <a:lstStyle/>
              <a:p>
                <a:pPr>
                  <a:defRPr sz="642" b="1" i="0" u="none" strike="noStrike" baseline="0">
                    <a:solidFill>
                      <a:srgbClr val="000000"/>
                    </a:solidFill>
                    <a:latin typeface="Arial"/>
                    <a:ea typeface="Arial"/>
                    <a:cs typeface="Arial"/>
                  </a:defRPr>
                </a:pPr>
                <a:r>
                  <a:rPr lang="en-GB"/>
                  <a:t>Crack Length (mm)</a:t>
                </a:r>
              </a:p>
            </c:rich>
          </c:tx>
          <c:layout>
            <c:manualLayout>
              <c:xMode val="edge"/>
              <c:yMode val="edge"/>
              <c:x val="2.5114155251141551E-2"/>
              <c:y val="0.25"/>
            </c:manualLayout>
          </c:layout>
          <c:overlay val="0"/>
          <c:spPr>
            <a:noFill/>
            <a:ln w="20381">
              <a:noFill/>
            </a:ln>
          </c:spPr>
        </c:title>
        <c:numFmt formatCode="General" sourceLinked="1"/>
        <c:majorTickMark val="out"/>
        <c:minorTickMark val="none"/>
        <c:tickLblPos val="nextTo"/>
        <c:spPr>
          <a:ln w="2548">
            <a:solidFill>
              <a:srgbClr val="000000"/>
            </a:solidFill>
            <a:prstDash val="solid"/>
          </a:ln>
        </c:spPr>
        <c:txPr>
          <a:bodyPr rot="0" vert="horz"/>
          <a:lstStyle/>
          <a:p>
            <a:pPr>
              <a:defRPr sz="642" b="0" i="0" u="none" strike="noStrike" baseline="0">
                <a:solidFill>
                  <a:srgbClr val="000000"/>
                </a:solidFill>
                <a:latin typeface="Arial"/>
                <a:ea typeface="Arial"/>
                <a:cs typeface="Arial"/>
              </a:defRPr>
            </a:pPr>
            <a:endParaRPr lang="en-US"/>
          </a:p>
        </c:txPr>
        <c:crossAx val="141248768"/>
        <c:crosses val="autoZero"/>
        <c:crossBetween val="between"/>
      </c:valAx>
      <c:spPr>
        <a:solidFill>
          <a:srgbClr val="C0C0C0"/>
        </a:solidFill>
        <a:ln w="10190">
          <a:solidFill>
            <a:srgbClr val="808080"/>
          </a:solidFill>
          <a:prstDash val="solid"/>
        </a:ln>
      </c:spPr>
    </c:plotArea>
    <c:legend>
      <c:legendPos val="r"/>
      <c:layout>
        <c:manualLayout>
          <c:xMode val="edge"/>
          <c:yMode val="edge"/>
          <c:x val="0.69863013698630139"/>
          <c:y val="0.38235294117647056"/>
          <c:w val="0.29223744292237441"/>
          <c:h val="0.14338235294117646"/>
        </c:manualLayout>
      </c:layout>
      <c:overlay val="0"/>
      <c:spPr>
        <a:solidFill>
          <a:srgbClr val="FFFFFF"/>
        </a:solidFill>
        <a:ln w="2548">
          <a:solidFill>
            <a:srgbClr val="000000"/>
          </a:solidFill>
          <a:prstDash val="solid"/>
        </a:ln>
      </c:spPr>
      <c:txPr>
        <a:bodyPr/>
        <a:lstStyle/>
        <a:p>
          <a:pPr>
            <a:defRPr sz="590" b="0" i="0" u="none" strike="noStrike" baseline="0">
              <a:solidFill>
                <a:srgbClr val="000000"/>
              </a:solidFill>
              <a:latin typeface="Arial"/>
              <a:ea typeface="Arial"/>
              <a:cs typeface="Arial"/>
            </a:defRPr>
          </a:pPr>
          <a:endParaRPr lang="en-US"/>
        </a:p>
      </c:txPr>
    </c:legend>
    <c:plotVisOnly val="1"/>
    <c:dispBlanksAs val="gap"/>
    <c:showDLblsOverMax val="0"/>
  </c:chart>
  <c:spPr>
    <a:noFill/>
    <a:ln w="2548">
      <a:solidFill>
        <a:srgbClr val="000000"/>
      </a:solidFill>
      <a:prstDash val="solid"/>
    </a:ln>
  </c:spPr>
  <c:txPr>
    <a:bodyPr/>
    <a:lstStyle/>
    <a:p>
      <a:pPr>
        <a:defRPr sz="522"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4AEF4AA-C4EF-46C7-883D-C16F02F4BFA9}" type="slidenum">
              <a:rPr lang="en-GB"/>
              <a:pPr>
                <a:defRPr/>
              </a:pPr>
              <a:t>‹#›</a:t>
            </a:fld>
            <a:endParaRPr lang="en-GB"/>
          </a:p>
        </p:txBody>
      </p:sp>
    </p:spTree>
    <p:extLst>
      <p:ext uri="{BB962C8B-B14F-4D97-AF65-F5344CB8AC3E}">
        <p14:creationId xmlns:p14="http://schemas.microsoft.com/office/powerpoint/2010/main" val="3665774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8EA7BD-F0C6-4A80-9ADF-1F82B366A4DF}" type="slidenum">
              <a:rPr lang="en-GB" altLang="en-US" smtClean="0"/>
              <a:pPr eaLnBrk="1" hangingPunct="1"/>
              <a:t>1</a:t>
            </a:fld>
            <a:endParaRPr lang="en-GB"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I will now discuss Laser Interferometry. When spatially and temporally coherent light is incident on a surface the light scattered from the surface has a speckled appearance, this is due to the fact light scattered from the surface has a random phase dependent on the specfic point of the rough surface it has been reflected from.</a:t>
            </a:r>
          </a:p>
          <a:p>
            <a:pPr eaLnBrk="1" hangingPunct="1">
              <a:spcBef>
                <a:spcPct val="0"/>
              </a:spcBef>
            </a:pPr>
            <a:r>
              <a:rPr lang="en-GB" altLang="en-US"/>
              <a:t>This backscattered light can be captured on a CCD chip and interfered with light from a reference beam to give a a speckle pattern formed of dark and bright speckles due to constructive and destructive interference of the light, each of these speckles is a data point and represents the local surface height at a specific point on the illuminated object. </a:t>
            </a:r>
          </a:p>
          <a:p>
            <a:pPr eaLnBrk="1" hangingPunct="1">
              <a:spcBef>
                <a:spcPct val="0"/>
              </a:spcBef>
            </a:pPr>
            <a:r>
              <a:rPr lang="en-GB" altLang="en-US"/>
              <a:t>A speckle pattern as such can be thought of as a ‘fingerprint’ of s specific object in a specific state. If this object is then loaded in some way a new unique speckle pattern is formed. Therefore if a speckle pattern is captured in an objects reference state and stored, the object is then loaded and a second speckle pattern is captured and digitally subtracted from the first we see an interferogram with black and white fringes which give us information as to how the object has deformed. This can be done in real time and is therefore much easier than using holography from which the technique is derived. </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2927E0E-4090-4DB3-86DD-38D7AA0B0AE4}" type="slidenum">
              <a:rPr lang="en-GB" altLang="en-US"/>
              <a:pPr eaLnBrk="1" hangingPunct="1">
                <a:spcBef>
                  <a:spcPct val="0"/>
                </a:spcBef>
              </a:pPr>
              <a:t>3</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In order to get quantitative data phase stepping must be used, this involves capturing 3 or more images in each object state so the unknowns in the phase change equations can be determined allowing a specific phase change to be calculated for each pixel in an image, this results in a wrapped data map with fringes going from white to grey to black (from 0-2 PI). This data map must then be unwrapped to give the absolute phase change as in the wrapped data there are jumps from black to white due to phase jumps that occur between 0 and 2 PI. The continuous unwrapped phase data map gives the absolute phase change due to deformation which relates to displacement or rate of displacement dependent upon the optical set-up used. </a:t>
            </a:r>
          </a:p>
          <a:p>
            <a:pPr eaLnBrk="1" hangingPunct="1">
              <a:spcBef>
                <a:spcPct val="0"/>
              </a:spcBef>
            </a:pPr>
            <a:r>
              <a:rPr lang="en-GB" altLang="en-US"/>
              <a:t>Many different sensitivities are possible by changing the way the image is transformed and interfered with itself. Its possible to do lateral, radial, rotational and reverse shear. Radial has been used previously on the cornea as it is sensitive to the ‘bulging’ of the cornea, lateral has also been used as it is sensitive to either horizontal or vertical strain and out-of-plane (change in steepness of the cornea).</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A604CAE-FC4F-451C-B5E8-DFAAEC2B08AB}" type="slidenum">
              <a:rPr lang="en-GB" altLang="en-US"/>
              <a:pPr eaLnBrk="1" hangingPunct="1">
                <a:spcBef>
                  <a:spcPct val="0"/>
                </a:spcBef>
              </a:pPr>
              <a:t>6</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b="1">
                <a:solidFill>
                  <a:schemeClr val="tx1"/>
                </a:solidFill>
                <a:latin typeface="Times" pitchFamily="18" charset="0"/>
              </a:defRPr>
            </a:lvl1pPr>
            <a:lvl2pPr marL="742950" indent="-285750" defTabSz="966788">
              <a:defRPr sz="2400" b="1">
                <a:solidFill>
                  <a:schemeClr val="tx1"/>
                </a:solidFill>
                <a:latin typeface="Times" pitchFamily="18" charset="0"/>
              </a:defRPr>
            </a:lvl2pPr>
            <a:lvl3pPr marL="1143000" indent="-228600" defTabSz="966788">
              <a:defRPr sz="2400" b="1">
                <a:solidFill>
                  <a:schemeClr val="tx1"/>
                </a:solidFill>
                <a:latin typeface="Times" pitchFamily="18" charset="0"/>
              </a:defRPr>
            </a:lvl3pPr>
            <a:lvl4pPr marL="1600200" indent="-228600" defTabSz="966788">
              <a:defRPr sz="2400" b="1">
                <a:solidFill>
                  <a:schemeClr val="tx1"/>
                </a:solidFill>
                <a:latin typeface="Times" pitchFamily="18" charset="0"/>
              </a:defRPr>
            </a:lvl4pPr>
            <a:lvl5pPr marL="2057400" indent="-228600" defTabSz="966788">
              <a:defRPr sz="2400" b="1">
                <a:solidFill>
                  <a:schemeClr val="tx1"/>
                </a:solidFill>
                <a:latin typeface="Times" pitchFamily="18" charset="0"/>
              </a:defRPr>
            </a:lvl5pPr>
            <a:lvl6pPr marL="2514600" indent="-228600" defTabSz="966788" eaLnBrk="0" fontAlgn="base" hangingPunct="0">
              <a:spcBef>
                <a:spcPct val="0"/>
              </a:spcBef>
              <a:spcAft>
                <a:spcPct val="0"/>
              </a:spcAft>
              <a:defRPr sz="2400" b="1">
                <a:solidFill>
                  <a:schemeClr val="tx1"/>
                </a:solidFill>
                <a:latin typeface="Times" pitchFamily="18" charset="0"/>
              </a:defRPr>
            </a:lvl6pPr>
            <a:lvl7pPr marL="2971800" indent="-228600" defTabSz="966788" eaLnBrk="0" fontAlgn="base" hangingPunct="0">
              <a:spcBef>
                <a:spcPct val="0"/>
              </a:spcBef>
              <a:spcAft>
                <a:spcPct val="0"/>
              </a:spcAft>
              <a:defRPr sz="2400" b="1">
                <a:solidFill>
                  <a:schemeClr val="tx1"/>
                </a:solidFill>
                <a:latin typeface="Times" pitchFamily="18" charset="0"/>
              </a:defRPr>
            </a:lvl7pPr>
            <a:lvl8pPr marL="3429000" indent="-228600" defTabSz="966788" eaLnBrk="0" fontAlgn="base" hangingPunct="0">
              <a:spcBef>
                <a:spcPct val="0"/>
              </a:spcBef>
              <a:spcAft>
                <a:spcPct val="0"/>
              </a:spcAft>
              <a:defRPr sz="2400" b="1">
                <a:solidFill>
                  <a:schemeClr val="tx1"/>
                </a:solidFill>
                <a:latin typeface="Times" pitchFamily="18" charset="0"/>
              </a:defRPr>
            </a:lvl8pPr>
            <a:lvl9pPr marL="3886200" indent="-228600" defTabSz="966788" eaLnBrk="0" fontAlgn="base" hangingPunct="0">
              <a:spcBef>
                <a:spcPct val="0"/>
              </a:spcBef>
              <a:spcAft>
                <a:spcPct val="0"/>
              </a:spcAft>
              <a:defRPr sz="2400" b="1">
                <a:solidFill>
                  <a:schemeClr val="tx1"/>
                </a:solidFill>
                <a:latin typeface="Times" pitchFamily="18" charset="0"/>
              </a:defRPr>
            </a:lvl9pPr>
          </a:lstStyle>
          <a:p>
            <a:fld id="{CD486BF0-D6B8-4ADE-83C8-531CAEED7526}" type="slidenum">
              <a:rPr lang="en-GB" altLang="en-US" sz="1300" smtClean="0">
                <a:solidFill>
                  <a:srgbClr val="000000"/>
                </a:solidFill>
              </a:rPr>
              <a:pPr/>
              <a:t>9</a:t>
            </a:fld>
            <a:endParaRPr lang="en-GB" altLang="en-US" sz="13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b="1">
                <a:solidFill>
                  <a:schemeClr val="tx1"/>
                </a:solidFill>
                <a:latin typeface="Times" pitchFamily="18" charset="0"/>
              </a:defRPr>
            </a:lvl1pPr>
            <a:lvl2pPr marL="742950" indent="-285750" defTabSz="966788">
              <a:defRPr sz="2400" b="1">
                <a:solidFill>
                  <a:schemeClr val="tx1"/>
                </a:solidFill>
                <a:latin typeface="Times" pitchFamily="18" charset="0"/>
              </a:defRPr>
            </a:lvl2pPr>
            <a:lvl3pPr marL="1143000" indent="-228600" defTabSz="966788">
              <a:defRPr sz="2400" b="1">
                <a:solidFill>
                  <a:schemeClr val="tx1"/>
                </a:solidFill>
                <a:latin typeface="Times" pitchFamily="18" charset="0"/>
              </a:defRPr>
            </a:lvl3pPr>
            <a:lvl4pPr marL="1600200" indent="-228600" defTabSz="966788">
              <a:defRPr sz="2400" b="1">
                <a:solidFill>
                  <a:schemeClr val="tx1"/>
                </a:solidFill>
                <a:latin typeface="Times" pitchFamily="18" charset="0"/>
              </a:defRPr>
            </a:lvl4pPr>
            <a:lvl5pPr marL="2057400" indent="-228600" defTabSz="966788">
              <a:defRPr sz="2400" b="1">
                <a:solidFill>
                  <a:schemeClr val="tx1"/>
                </a:solidFill>
                <a:latin typeface="Times" pitchFamily="18" charset="0"/>
              </a:defRPr>
            </a:lvl5pPr>
            <a:lvl6pPr marL="2514600" indent="-228600" defTabSz="966788" eaLnBrk="0" fontAlgn="base" hangingPunct="0">
              <a:spcBef>
                <a:spcPct val="0"/>
              </a:spcBef>
              <a:spcAft>
                <a:spcPct val="0"/>
              </a:spcAft>
              <a:defRPr sz="2400" b="1">
                <a:solidFill>
                  <a:schemeClr val="tx1"/>
                </a:solidFill>
                <a:latin typeface="Times" pitchFamily="18" charset="0"/>
              </a:defRPr>
            </a:lvl6pPr>
            <a:lvl7pPr marL="2971800" indent="-228600" defTabSz="966788" eaLnBrk="0" fontAlgn="base" hangingPunct="0">
              <a:spcBef>
                <a:spcPct val="0"/>
              </a:spcBef>
              <a:spcAft>
                <a:spcPct val="0"/>
              </a:spcAft>
              <a:defRPr sz="2400" b="1">
                <a:solidFill>
                  <a:schemeClr val="tx1"/>
                </a:solidFill>
                <a:latin typeface="Times" pitchFamily="18" charset="0"/>
              </a:defRPr>
            </a:lvl7pPr>
            <a:lvl8pPr marL="3429000" indent="-228600" defTabSz="966788" eaLnBrk="0" fontAlgn="base" hangingPunct="0">
              <a:spcBef>
                <a:spcPct val="0"/>
              </a:spcBef>
              <a:spcAft>
                <a:spcPct val="0"/>
              </a:spcAft>
              <a:defRPr sz="2400" b="1">
                <a:solidFill>
                  <a:schemeClr val="tx1"/>
                </a:solidFill>
                <a:latin typeface="Times" pitchFamily="18" charset="0"/>
              </a:defRPr>
            </a:lvl8pPr>
            <a:lvl9pPr marL="3886200" indent="-228600" defTabSz="966788" eaLnBrk="0" fontAlgn="base" hangingPunct="0">
              <a:spcBef>
                <a:spcPct val="0"/>
              </a:spcBef>
              <a:spcAft>
                <a:spcPct val="0"/>
              </a:spcAft>
              <a:defRPr sz="2400" b="1">
                <a:solidFill>
                  <a:schemeClr val="tx1"/>
                </a:solidFill>
                <a:latin typeface="Times" pitchFamily="18" charset="0"/>
              </a:defRPr>
            </a:lvl9pPr>
          </a:lstStyle>
          <a:p>
            <a:fld id="{0C3D9EEB-D191-456B-8F0C-43BBAD1733A0}" type="slidenum">
              <a:rPr lang="en-GB" altLang="en-US" sz="1300">
                <a:solidFill>
                  <a:prstClr val="black"/>
                </a:solidFill>
              </a:rPr>
              <a:pPr/>
              <a:t>10</a:t>
            </a:fld>
            <a:endParaRPr lang="en-GB" altLang="en-US" sz="13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023AF8B-3AE1-4676-A93D-3C4B5E34F428}" type="slidenum">
              <a:rPr lang="en-GB" altLang="en-US">
                <a:solidFill>
                  <a:prstClr val="black"/>
                </a:solidFill>
              </a:rPr>
              <a:pPr eaLnBrk="1" hangingPunct="1">
                <a:spcBef>
                  <a:spcPct val="0"/>
                </a:spcBef>
              </a:pPr>
              <a:t>12</a:t>
            </a:fld>
            <a:endParaRPr lang="en-GB"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16C4F2-746C-4F72-80B6-CB5A1F6FC612}" type="slidenum">
              <a:rPr lang="en-GB" altLang="en-US" smtClean="0"/>
              <a:pPr eaLnBrk="1" hangingPunct="1"/>
              <a:t>13</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b="1">
                <a:solidFill>
                  <a:schemeClr val="tx1"/>
                </a:solidFill>
                <a:latin typeface="Times" pitchFamily="18" charset="0"/>
              </a:defRPr>
            </a:lvl1pPr>
            <a:lvl2pPr marL="742950" indent="-285750" defTabSz="966788">
              <a:defRPr sz="2400" b="1">
                <a:solidFill>
                  <a:schemeClr val="tx1"/>
                </a:solidFill>
                <a:latin typeface="Times" pitchFamily="18" charset="0"/>
              </a:defRPr>
            </a:lvl2pPr>
            <a:lvl3pPr marL="1143000" indent="-228600" defTabSz="966788">
              <a:defRPr sz="2400" b="1">
                <a:solidFill>
                  <a:schemeClr val="tx1"/>
                </a:solidFill>
                <a:latin typeface="Times" pitchFamily="18" charset="0"/>
              </a:defRPr>
            </a:lvl3pPr>
            <a:lvl4pPr marL="1600200" indent="-228600" defTabSz="966788">
              <a:defRPr sz="2400" b="1">
                <a:solidFill>
                  <a:schemeClr val="tx1"/>
                </a:solidFill>
                <a:latin typeface="Times" pitchFamily="18" charset="0"/>
              </a:defRPr>
            </a:lvl4pPr>
            <a:lvl5pPr marL="2057400" indent="-228600" defTabSz="966788">
              <a:defRPr sz="2400" b="1">
                <a:solidFill>
                  <a:schemeClr val="tx1"/>
                </a:solidFill>
                <a:latin typeface="Times" pitchFamily="18" charset="0"/>
              </a:defRPr>
            </a:lvl5pPr>
            <a:lvl6pPr marL="2514600" indent="-228600" defTabSz="966788" eaLnBrk="0" fontAlgn="base" hangingPunct="0">
              <a:spcBef>
                <a:spcPct val="0"/>
              </a:spcBef>
              <a:spcAft>
                <a:spcPct val="0"/>
              </a:spcAft>
              <a:defRPr sz="2400" b="1">
                <a:solidFill>
                  <a:schemeClr val="tx1"/>
                </a:solidFill>
                <a:latin typeface="Times" pitchFamily="18" charset="0"/>
              </a:defRPr>
            </a:lvl6pPr>
            <a:lvl7pPr marL="2971800" indent="-228600" defTabSz="966788" eaLnBrk="0" fontAlgn="base" hangingPunct="0">
              <a:spcBef>
                <a:spcPct val="0"/>
              </a:spcBef>
              <a:spcAft>
                <a:spcPct val="0"/>
              </a:spcAft>
              <a:defRPr sz="2400" b="1">
                <a:solidFill>
                  <a:schemeClr val="tx1"/>
                </a:solidFill>
                <a:latin typeface="Times" pitchFamily="18" charset="0"/>
              </a:defRPr>
            </a:lvl7pPr>
            <a:lvl8pPr marL="3429000" indent="-228600" defTabSz="966788" eaLnBrk="0" fontAlgn="base" hangingPunct="0">
              <a:spcBef>
                <a:spcPct val="0"/>
              </a:spcBef>
              <a:spcAft>
                <a:spcPct val="0"/>
              </a:spcAft>
              <a:defRPr sz="2400" b="1">
                <a:solidFill>
                  <a:schemeClr val="tx1"/>
                </a:solidFill>
                <a:latin typeface="Times" pitchFamily="18" charset="0"/>
              </a:defRPr>
            </a:lvl8pPr>
            <a:lvl9pPr marL="3886200" indent="-228600" defTabSz="966788" eaLnBrk="0" fontAlgn="base" hangingPunct="0">
              <a:spcBef>
                <a:spcPct val="0"/>
              </a:spcBef>
              <a:spcAft>
                <a:spcPct val="0"/>
              </a:spcAft>
              <a:defRPr sz="2400" b="1">
                <a:solidFill>
                  <a:schemeClr val="tx1"/>
                </a:solidFill>
                <a:latin typeface="Times" pitchFamily="18" charset="0"/>
              </a:defRPr>
            </a:lvl9pPr>
          </a:lstStyle>
          <a:p>
            <a:fld id="{C6C2E9A0-55DD-4A49-AAD9-E5943B55D81A}" type="slidenum">
              <a:rPr lang="en-GB" altLang="en-US" sz="1300" smtClean="0"/>
              <a:pPr/>
              <a:t>17</a:t>
            </a:fld>
            <a:endParaRPr lang="en-GB" altLang="en-US" sz="1300"/>
          </a:p>
        </p:txBody>
      </p:sp>
    </p:spTree>
    <p:extLst>
      <p:ext uri="{BB962C8B-B14F-4D97-AF65-F5344CB8AC3E}">
        <p14:creationId xmlns:p14="http://schemas.microsoft.com/office/powerpoint/2010/main" val="2003503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79E0B8-B015-4F54-8BBD-E14E3DB1F3C7}" type="slidenum">
              <a:rPr lang="en-GB" altLang="en-US" smtClean="0"/>
              <a:pPr eaLnBrk="1" hangingPunct="1"/>
              <a:t>25</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E1327B51-F98B-41C7-BA7A-BAC135AF9B2A}" type="slidenum">
              <a:rPr lang="en-GB"/>
              <a:pPr>
                <a:defRPr/>
              </a:pPr>
              <a:t>‹#›</a:t>
            </a:fld>
            <a:endParaRPr lang="en-GB"/>
          </a:p>
        </p:txBody>
      </p:sp>
    </p:spTree>
    <p:extLst>
      <p:ext uri="{BB962C8B-B14F-4D97-AF65-F5344CB8AC3E}">
        <p14:creationId xmlns:p14="http://schemas.microsoft.com/office/powerpoint/2010/main" val="2311795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344D68D-DCDB-4197-8515-17202BAED5E5}" type="slidenum">
              <a:rPr lang="en-GB"/>
              <a:pPr>
                <a:defRPr/>
              </a:pPr>
              <a:t>‹#›</a:t>
            </a:fld>
            <a:endParaRPr lang="en-GB"/>
          </a:p>
        </p:txBody>
      </p:sp>
    </p:spTree>
    <p:extLst>
      <p:ext uri="{BB962C8B-B14F-4D97-AF65-F5344CB8AC3E}">
        <p14:creationId xmlns:p14="http://schemas.microsoft.com/office/powerpoint/2010/main" val="2354466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4745F2D-3839-4137-9DC7-080B38A4F8DF}" type="slidenum">
              <a:rPr lang="en-GB"/>
              <a:pPr>
                <a:defRPr/>
              </a:pPr>
              <a:t>‹#›</a:t>
            </a:fld>
            <a:endParaRPr lang="en-GB"/>
          </a:p>
        </p:txBody>
      </p:sp>
    </p:spTree>
    <p:extLst>
      <p:ext uri="{BB962C8B-B14F-4D97-AF65-F5344CB8AC3E}">
        <p14:creationId xmlns:p14="http://schemas.microsoft.com/office/powerpoint/2010/main" val="1121912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648200" y="1981200"/>
            <a:ext cx="3810000" cy="4114800"/>
          </a:xfrm>
        </p:spPr>
        <p:txBody>
          <a:bodyPr/>
          <a:lstStyle/>
          <a:p>
            <a:pPr lvl="0"/>
            <a:endParaRPr lang="en-GB" noProof="0"/>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solidFill>
                <a:srgbClr val="000000"/>
              </a:solidFill>
              <a:latin typeface="Times" pitchFamily="18" charset="0"/>
            </a:endParaRPr>
          </a:p>
        </p:txBody>
      </p:sp>
      <p:sp>
        <p:nvSpPr>
          <p:cNvPr id="7" name="Rectangle 6"/>
          <p:cNvSpPr>
            <a:spLocks noGrp="1" noChangeArrowheads="1"/>
          </p:cNvSpPr>
          <p:nvPr>
            <p:ph type="sldNum" sz="quarter" idx="12"/>
          </p:nvPr>
        </p:nvSpPr>
        <p:spPr/>
        <p:txBody>
          <a:bodyPr/>
          <a:lstStyle>
            <a:lvl1pPr>
              <a:defRPr/>
            </a:lvl1pPr>
          </a:lstStyle>
          <a:p>
            <a:fld id="{BC909C0F-8E4A-4C01-9FC4-C296EFF23090}"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3069813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D833FAF-2278-4111-AC89-A48A3A2D5032}" type="slidenum">
              <a:rPr lang="en-GB"/>
              <a:pPr>
                <a:defRPr/>
              </a:pPr>
              <a:t>‹#›</a:t>
            </a:fld>
            <a:endParaRPr lang="en-GB"/>
          </a:p>
        </p:txBody>
      </p:sp>
    </p:spTree>
    <p:extLst>
      <p:ext uri="{BB962C8B-B14F-4D97-AF65-F5344CB8AC3E}">
        <p14:creationId xmlns:p14="http://schemas.microsoft.com/office/powerpoint/2010/main" val="3195566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7AA31EB-4972-46E3-9989-482E3354DE21}" type="slidenum">
              <a:rPr lang="en-GB"/>
              <a:pPr>
                <a:defRPr/>
              </a:pPr>
              <a:t>‹#›</a:t>
            </a:fld>
            <a:endParaRPr lang="en-GB"/>
          </a:p>
        </p:txBody>
      </p:sp>
    </p:spTree>
    <p:extLst>
      <p:ext uri="{BB962C8B-B14F-4D97-AF65-F5344CB8AC3E}">
        <p14:creationId xmlns:p14="http://schemas.microsoft.com/office/powerpoint/2010/main" val="42520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600200"/>
            <a:ext cx="403225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2963" y="1600200"/>
            <a:ext cx="4033837"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EE741D1-2B5D-4A9D-B4A6-B14A3963CC21}" type="slidenum">
              <a:rPr lang="en-GB"/>
              <a:pPr>
                <a:defRPr/>
              </a:pPr>
              <a:t>‹#›</a:t>
            </a:fld>
            <a:endParaRPr lang="en-GB"/>
          </a:p>
        </p:txBody>
      </p:sp>
    </p:spTree>
    <p:extLst>
      <p:ext uri="{BB962C8B-B14F-4D97-AF65-F5344CB8AC3E}">
        <p14:creationId xmlns:p14="http://schemas.microsoft.com/office/powerpoint/2010/main" val="173329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8EAE2259-CAB3-400B-85D0-1770FD00EB79}" type="slidenum">
              <a:rPr lang="en-GB"/>
              <a:pPr>
                <a:defRPr/>
              </a:pPr>
              <a:t>‹#›</a:t>
            </a:fld>
            <a:endParaRPr lang="en-GB"/>
          </a:p>
        </p:txBody>
      </p:sp>
    </p:spTree>
    <p:extLst>
      <p:ext uri="{BB962C8B-B14F-4D97-AF65-F5344CB8AC3E}">
        <p14:creationId xmlns:p14="http://schemas.microsoft.com/office/powerpoint/2010/main" val="2222996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474434B7-A4A6-42C2-A68C-E5C9CBEEAD13}" type="slidenum">
              <a:rPr lang="en-GB"/>
              <a:pPr>
                <a:defRPr/>
              </a:pPr>
              <a:t>‹#›</a:t>
            </a:fld>
            <a:endParaRPr lang="en-GB"/>
          </a:p>
        </p:txBody>
      </p:sp>
    </p:spTree>
    <p:extLst>
      <p:ext uri="{BB962C8B-B14F-4D97-AF65-F5344CB8AC3E}">
        <p14:creationId xmlns:p14="http://schemas.microsoft.com/office/powerpoint/2010/main" val="996768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1AA1A7E-DAE6-48FB-BA16-043C1162D1E0}" type="slidenum">
              <a:rPr lang="en-GB"/>
              <a:pPr>
                <a:defRPr/>
              </a:pPr>
              <a:t>‹#›</a:t>
            </a:fld>
            <a:endParaRPr lang="en-GB"/>
          </a:p>
        </p:txBody>
      </p:sp>
    </p:spTree>
    <p:extLst>
      <p:ext uri="{BB962C8B-B14F-4D97-AF65-F5344CB8AC3E}">
        <p14:creationId xmlns:p14="http://schemas.microsoft.com/office/powerpoint/2010/main" val="339740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335035F-3162-4BE0-BE58-40399123918D}" type="slidenum">
              <a:rPr lang="en-GB"/>
              <a:pPr>
                <a:defRPr/>
              </a:pPr>
              <a:t>‹#›</a:t>
            </a:fld>
            <a:endParaRPr lang="en-GB"/>
          </a:p>
        </p:txBody>
      </p:sp>
    </p:spTree>
    <p:extLst>
      <p:ext uri="{BB962C8B-B14F-4D97-AF65-F5344CB8AC3E}">
        <p14:creationId xmlns:p14="http://schemas.microsoft.com/office/powerpoint/2010/main" val="4048426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1C7CCB7-7551-4B12-B724-87AC5EC3D7B7}" type="slidenum">
              <a:rPr lang="en-GB"/>
              <a:pPr>
                <a:defRPr/>
              </a:pPr>
              <a:t>‹#›</a:t>
            </a:fld>
            <a:endParaRPr lang="en-GB"/>
          </a:p>
        </p:txBody>
      </p:sp>
    </p:spTree>
    <p:extLst>
      <p:ext uri="{BB962C8B-B14F-4D97-AF65-F5344CB8AC3E}">
        <p14:creationId xmlns:p14="http://schemas.microsoft.com/office/powerpoint/2010/main" val="2236723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7171" name="Rectangle 3"/>
          <p:cNvSpPr>
            <a:spLocks noGrp="1" noChangeArrowheads="1"/>
          </p:cNvSpPr>
          <p:nvPr>
            <p:ph type="body" idx="1"/>
          </p:nvPr>
        </p:nvSpPr>
        <p:spPr bwMode="auto">
          <a:xfrm>
            <a:off x="468313" y="1600200"/>
            <a:ext cx="8218487"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16956A45-03D7-49F3-8C4C-0329AAB386B1}" type="slidenum">
              <a:rPr lang="en-GB"/>
              <a:pPr>
                <a:defRPr/>
              </a:pPr>
              <a:t>‹#›</a:t>
            </a:fld>
            <a:endParaRPr lang="en-GB"/>
          </a:p>
        </p:txBody>
      </p:sp>
      <p:pic>
        <p:nvPicPr>
          <p:cNvPr id="7175" name="Picture 26"/>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0" y="6237288"/>
            <a:ext cx="66595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1" name="Line 27"/>
          <p:cNvSpPr>
            <a:spLocks noChangeShapeType="1"/>
          </p:cNvSpPr>
          <p:nvPr userDrawn="1"/>
        </p:nvSpPr>
        <p:spPr bwMode="auto">
          <a:xfrm>
            <a:off x="0" y="6165850"/>
            <a:ext cx="9144000" cy="0"/>
          </a:xfrm>
          <a:prstGeom prst="line">
            <a:avLst/>
          </a:prstGeom>
          <a:noFill/>
          <a:ln w="38100">
            <a:solidFill>
              <a:srgbClr val="FF0000"/>
            </a:solidFill>
            <a:round/>
            <a:headEnd/>
            <a:tailEnd/>
          </a:ln>
          <a:effectLst/>
        </p:spPr>
        <p:txBody>
          <a:bodyPr/>
          <a:lstStyle/>
          <a:p>
            <a:pPr>
              <a:defRPr/>
            </a:pPr>
            <a:endParaRPr lang="en-GB"/>
          </a:p>
        </p:txBody>
      </p:sp>
      <p:sp>
        <p:nvSpPr>
          <p:cNvPr id="1052" name="Line 28"/>
          <p:cNvSpPr>
            <a:spLocks noChangeShapeType="1"/>
          </p:cNvSpPr>
          <p:nvPr userDrawn="1"/>
        </p:nvSpPr>
        <p:spPr bwMode="auto">
          <a:xfrm>
            <a:off x="0" y="6237288"/>
            <a:ext cx="9144000" cy="0"/>
          </a:xfrm>
          <a:prstGeom prst="line">
            <a:avLst/>
          </a:prstGeom>
          <a:noFill/>
          <a:ln w="38100">
            <a:solidFill>
              <a:schemeClr val="bg2"/>
            </a:solidFill>
            <a:round/>
            <a:headEnd/>
            <a:tailEnd/>
          </a:ln>
          <a:effectLst/>
        </p:spPr>
        <p:txBody>
          <a:bodyPr/>
          <a:lstStyle/>
          <a:p>
            <a:pPr>
              <a:defRPr/>
            </a:pPr>
            <a:endParaRPr lang="en-GB"/>
          </a:p>
        </p:txBody>
      </p:sp>
      <p:pic>
        <p:nvPicPr>
          <p:cNvPr id="10" name="Picture 2">
            <a:extLst>
              <a:ext uri="{FF2B5EF4-FFF2-40B4-BE49-F238E27FC236}">
                <a16:creationId xmlns:a16="http://schemas.microsoft.com/office/drawing/2014/main" id="{2377E58A-6E77-49E2-A364-FDF10B04364C}"/>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724525" y="6292850"/>
            <a:ext cx="868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38562B6-C33F-4E63-AB48-064FBF3DBA0A}"/>
              </a:ext>
            </a:extLst>
          </p:cNvPr>
          <p:cNvSpPr txBox="1"/>
          <p:nvPr userDrawn="1"/>
        </p:nvSpPr>
        <p:spPr>
          <a:xfrm>
            <a:off x="3633223" y="6344850"/>
            <a:ext cx="1981633" cy="276999"/>
          </a:xfrm>
          <a:prstGeom prst="rect">
            <a:avLst/>
          </a:prstGeom>
          <a:noFill/>
        </p:spPr>
        <p:txBody>
          <a:bodyPr wrap="none" rtlCol="0">
            <a:spAutoFit/>
          </a:bodyPr>
          <a:lstStyle/>
          <a:p>
            <a:r>
              <a:rPr lang="en-GB" sz="1200" dirty="0"/>
              <a:t>Commercial in Confidence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7" r:id="rId12"/>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5.xml"/><Relationship Id="rId7" Type="http://schemas.openxmlformats.org/officeDocument/2006/relationships/oleObject" Target="../embeddings/oleObject3.bin"/><Relationship Id="rId12" Type="http://schemas.openxmlformats.org/officeDocument/2006/relationships/image" Target="../media/image31.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7.jpeg"/><Relationship Id="rId11" Type="http://schemas.openxmlformats.org/officeDocument/2006/relationships/image" Target="../media/image30.png"/><Relationship Id="rId5" Type="http://schemas.openxmlformats.org/officeDocument/2006/relationships/image" Target="../media/image25.wmf"/><Relationship Id="rId10" Type="http://schemas.openxmlformats.org/officeDocument/2006/relationships/image" Target="../media/image29.png"/><Relationship Id="rId4" Type="http://schemas.openxmlformats.org/officeDocument/2006/relationships/oleObject" Target="../embeddings/oleObject2.bin"/><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 Id="rId9" Type="http://schemas.openxmlformats.org/officeDocument/2006/relationships/image" Target="../media/image47.png"/></Relationships>
</file>

<file path=ppt/slides/_rels/slide1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52.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png"/></Relationships>
</file>

<file path=ppt/slides/_rels/slide1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6.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g"/><Relationship Id="rId4" Type="http://schemas.openxmlformats.org/officeDocument/2006/relationships/image" Target="../media/image73.jpg"/></Relationships>
</file>

<file path=ppt/slides/_rels/slide25.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799" y="1484784"/>
            <a:ext cx="7772400" cy="864096"/>
          </a:xfrm>
        </p:spPr>
        <p:txBody>
          <a:bodyPr/>
          <a:lstStyle/>
          <a:p>
            <a:pPr eaLnBrk="1" hangingPunct="1"/>
            <a:r>
              <a:rPr lang="en-GB" altLang="en-US" sz="2800" dirty="0">
                <a:solidFill>
                  <a:schemeClr val="accent2"/>
                </a:solidFill>
              </a:rPr>
              <a:t>John Tyrer</a:t>
            </a:r>
            <a:endParaRPr lang="en-GB" altLang="en-US" sz="2800" dirty="0"/>
          </a:p>
        </p:txBody>
      </p:sp>
      <p:sp>
        <p:nvSpPr>
          <p:cNvPr id="8195" name="Rectangle 3"/>
          <p:cNvSpPr>
            <a:spLocks noGrp="1" noChangeArrowheads="1"/>
          </p:cNvSpPr>
          <p:nvPr>
            <p:ph type="subTitle" idx="1"/>
          </p:nvPr>
        </p:nvSpPr>
        <p:spPr>
          <a:xfrm>
            <a:off x="107504" y="116632"/>
            <a:ext cx="8928991" cy="1069851"/>
          </a:xfrm>
        </p:spPr>
        <p:txBody>
          <a:bodyPr/>
          <a:lstStyle/>
          <a:p>
            <a:r>
              <a:rPr lang="en-US" altLang="en-US" sz="2800" dirty="0"/>
              <a:t>Quantitative structural </a:t>
            </a:r>
            <a:r>
              <a:rPr lang="en-US" altLang="en-US" sz="2800" dirty="0" err="1"/>
              <a:t>shearographic</a:t>
            </a:r>
            <a:r>
              <a:rPr lang="en-US" altLang="en-US" sz="2800" dirty="0"/>
              <a:t> NDT of composite maritime structures: lessons learned from 30 years of testing maritime vessels</a:t>
            </a:r>
            <a:endParaRPr lang="en-GB" altLang="en-US" sz="2000" dirty="0"/>
          </a:p>
        </p:txBody>
      </p:sp>
      <p:sp>
        <p:nvSpPr>
          <p:cNvPr id="8197" name="Rectangle 4"/>
          <p:cNvSpPr>
            <a:spLocks noChangeArrowheads="1"/>
          </p:cNvSpPr>
          <p:nvPr/>
        </p:nvSpPr>
        <p:spPr bwMode="auto">
          <a:xfrm>
            <a:off x="3309984" y="3681058"/>
            <a:ext cx="25545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200" dirty="0" err="1">
                <a:solidFill>
                  <a:srgbClr val="FF0000"/>
                </a:solidFill>
              </a:rPr>
              <a:t>Shearographic</a:t>
            </a:r>
            <a:r>
              <a:rPr lang="en-GB" altLang="en-US" sz="1200" dirty="0">
                <a:solidFill>
                  <a:srgbClr val="FF0000"/>
                </a:solidFill>
              </a:rPr>
              <a:t> image: Resin enriched detail in composite panel</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24411" y="2348223"/>
            <a:ext cx="2554600" cy="1332835"/>
          </a:xfrm>
          <a:prstGeom prst="rect">
            <a:avLst/>
          </a:prstGeom>
        </p:spPr>
      </p:pic>
      <p:grpSp>
        <p:nvGrpSpPr>
          <p:cNvPr id="6" name="Group 13"/>
          <p:cNvGrpSpPr>
            <a:grpSpLocks/>
          </p:cNvGrpSpPr>
          <p:nvPr/>
        </p:nvGrpSpPr>
        <p:grpSpPr bwMode="auto">
          <a:xfrm>
            <a:off x="205485" y="4209132"/>
            <a:ext cx="2828875" cy="1884164"/>
            <a:chOff x="1048525" y="2925862"/>
            <a:chExt cx="3811507" cy="2561674"/>
          </a:xfrm>
        </p:grpSpPr>
        <p:pic>
          <p:nvPicPr>
            <p:cNvPr id="7" name="Picture 3" descr="C:\Users\mcjcj.LASEROPT\Desktop\Andy Boat Testing\DSC0001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8525" y="2925862"/>
              <a:ext cx="2302272" cy="172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mcjcj.LASEROPT\Desktop\Andy Boat Testing\DSC0001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15816" y="3933056"/>
              <a:ext cx="1944216"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a:extLst>
              <a:ext uri="{FF2B5EF4-FFF2-40B4-BE49-F238E27FC236}">
                <a16:creationId xmlns:a16="http://schemas.microsoft.com/office/drawing/2014/main" id="{64C2E670-1209-4801-A019-4AFE507F8AB1}"/>
              </a:ext>
            </a:extLst>
          </p:cNvPr>
          <p:cNvPicPr>
            <a:picLocks noChangeAspect="1"/>
          </p:cNvPicPr>
          <p:nvPr/>
        </p:nvPicPr>
        <p:blipFill>
          <a:blip r:embed="rId6"/>
          <a:stretch>
            <a:fillRect/>
          </a:stretch>
        </p:blipFill>
        <p:spPr>
          <a:xfrm>
            <a:off x="3108875" y="4264782"/>
            <a:ext cx="2210452" cy="1244402"/>
          </a:xfrm>
          <a:prstGeom prst="rect">
            <a:avLst/>
          </a:prstGeom>
        </p:spPr>
      </p:pic>
      <p:pic>
        <p:nvPicPr>
          <p:cNvPr id="4" name="Picture 3">
            <a:extLst>
              <a:ext uri="{FF2B5EF4-FFF2-40B4-BE49-F238E27FC236}">
                <a16:creationId xmlns:a16="http://schemas.microsoft.com/office/drawing/2014/main" id="{9DD41D21-B978-49CF-90C1-83B912C58CE1}"/>
              </a:ext>
            </a:extLst>
          </p:cNvPr>
          <p:cNvPicPr>
            <a:picLocks noChangeAspect="1"/>
          </p:cNvPicPr>
          <p:nvPr/>
        </p:nvPicPr>
        <p:blipFill>
          <a:blip r:embed="rId7"/>
          <a:stretch>
            <a:fillRect/>
          </a:stretch>
        </p:blipFill>
        <p:spPr>
          <a:xfrm>
            <a:off x="5449661" y="4241880"/>
            <a:ext cx="1890510" cy="1514298"/>
          </a:xfrm>
          <a:prstGeom prst="rect">
            <a:avLst/>
          </a:prstGeom>
        </p:spPr>
      </p:pic>
      <p:pic>
        <p:nvPicPr>
          <p:cNvPr id="5" name="Picture 4">
            <a:extLst>
              <a:ext uri="{FF2B5EF4-FFF2-40B4-BE49-F238E27FC236}">
                <a16:creationId xmlns:a16="http://schemas.microsoft.com/office/drawing/2014/main" id="{A4670E77-78E4-4184-908E-5C3EBBE6039F}"/>
              </a:ext>
            </a:extLst>
          </p:cNvPr>
          <p:cNvPicPr>
            <a:picLocks noChangeAspect="1"/>
          </p:cNvPicPr>
          <p:nvPr/>
        </p:nvPicPr>
        <p:blipFill>
          <a:blip r:embed="rId8"/>
          <a:stretch>
            <a:fillRect/>
          </a:stretch>
        </p:blipFill>
        <p:spPr>
          <a:xfrm>
            <a:off x="7449496" y="3570710"/>
            <a:ext cx="1442984" cy="2198034"/>
          </a:xfrm>
          <a:prstGeom prst="rect">
            <a:avLst/>
          </a:prstGeom>
        </p:spPr>
      </p:pic>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15"/>
          <p:cNvGraphicFramePr>
            <a:graphicFrameLocks noChangeAspect="1"/>
          </p:cNvGraphicFramePr>
          <p:nvPr/>
        </p:nvGraphicFramePr>
        <p:xfrm>
          <a:off x="48071" y="3560291"/>
          <a:ext cx="3529013" cy="2506663"/>
        </p:xfrm>
        <a:graphic>
          <a:graphicData uri="http://schemas.openxmlformats.org/presentationml/2006/ole">
            <mc:AlternateContent xmlns:mc="http://schemas.openxmlformats.org/markup-compatibility/2006">
              <mc:Choice xmlns:v="urn:schemas-microsoft-com:vml" Requires="v">
                <p:oleObj spid="_x0000_s3076" r:id="rId4" imgW="4572000" imgH="3429000" progId="PowerPoint.Slide.8">
                  <p:embed/>
                </p:oleObj>
              </mc:Choice>
              <mc:Fallback>
                <p:oleObj r:id="rId4" imgW="4572000" imgH="3429000" progId="PowerPoint.Slide.8">
                  <p:embed/>
                  <p:pic>
                    <p:nvPicPr>
                      <p:cNvPr id="28674" name="Object 15"/>
                      <p:cNvPicPr>
                        <a:picLocks noChangeAspect="1" noChangeArrowheads="1"/>
                      </p:cNvPicPr>
                      <p:nvPr/>
                    </p:nvPicPr>
                    <p:blipFill>
                      <a:blip r:embed="rId5">
                        <a:extLst>
                          <a:ext uri="{28A0092B-C50C-407E-A947-70E740481C1C}">
                            <a14:useLocalDpi xmlns:a14="http://schemas.microsoft.com/office/drawing/2010/main" val="0"/>
                          </a:ext>
                        </a:extLst>
                      </a:blip>
                      <a:srcRect l="21667" t="22501" r="27083" b="28888"/>
                      <a:stretch>
                        <a:fillRect/>
                      </a:stretch>
                    </p:blipFill>
                    <p:spPr bwMode="auto">
                      <a:xfrm>
                        <a:off x="48071" y="3560291"/>
                        <a:ext cx="3529013"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75" name="Rectangle 2"/>
          <p:cNvSpPr>
            <a:spLocks noGrp="1" noChangeArrowheads="1"/>
          </p:cNvSpPr>
          <p:nvPr>
            <p:ph type="title"/>
          </p:nvPr>
        </p:nvSpPr>
        <p:spPr>
          <a:xfrm>
            <a:off x="107504" y="116632"/>
            <a:ext cx="8928992" cy="563563"/>
          </a:xfrm>
        </p:spPr>
        <p:txBody>
          <a:bodyPr/>
          <a:lstStyle/>
          <a:p>
            <a:pPr eaLnBrk="1" hangingPunct="1"/>
            <a:r>
              <a:rPr lang="en-GB" altLang="en-US" sz="3200" dirty="0"/>
              <a:t>3D real structures NDT and Life prediction</a:t>
            </a:r>
          </a:p>
        </p:txBody>
      </p:sp>
      <p:sp>
        <p:nvSpPr>
          <p:cNvPr id="28676" name="Rectangle 7"/>
          <p:cNvSpPr>
            <a:spLocks noChangeArrowheads="1"/>
          </p:cNvSpPr>
          <p:nvPr/>
        </p:nvSpPr>
        <p:spPr bwMode="auto">
          <a:xfrm>
            <a:off x="3376613" y="2438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Font typeface="Wingdings" pitchFamily="2" charset="2"/>
              <a:buChar char="§"/>
              <a:defRPr sz="2800">
                <a:solidFill>
                  <a:schemeClr val="tx1"/>
                </a:solidFill>
                <a:latin typeface="Arial" charset="0"/>
              </a:defRPr>
            </a:lvl1pPr>
            <a:lvl2pPr marL="742950" indent="-285750">
              <a:spcBef>
                <a:spcPct val="20000"/>
              </a:spcBef>
              <a:buClr>
                <a:schemeClr val="hlink"/>
              </a:buClr>
              <a:buSzPct val="100000"/>
              <a:buFont typeface="Wingdings" pitchFamily="2" charset="2"/>
              <a:buChar char="§"/>
              <a:defRPr sz="2600">
                <a:solidFill>
                  <a:schemeClr val="tx1"/>
                </a:solidFill>
                <a:latin typeface="Arial" charset="0"/>
              </a:defRPr>
            </a:lvl2pPr>
            <a:lvl3pPr marL="1143000" indent="-228600">
              <a:spcBef>
                <a:spcPct val="20000"/>
              </a:spcBef>
              <a:buClr>
                <a:schemeClr val="hlink"/>
              </a:buClr>
              <a:buSzPct val="100000"/>
              <a:buFont typeface="Wingdings" pitchFamily="2" charset="2"/>
              <a:buChar char="§"/>
              <a:defRPr sz="2400">
                <a:solidFill>
                  <a:schemeClr val="tx1"/>
                </a:solidFill>
                <a:latin typeface="Arial" charset="0"/>
              </a:defRPr>
            </a:lvl3pPr>
            <a:lvl4pPr marL="1600200" indent="-228600">
              <a:spcBef>
                <a:spcPct val="20000"/>
              </a:spcBef>
              <a:buClr>
                <a:schemeClr val="hlink"/>
              </a:buClr>
              <a:buFont typeface="Wingdings" pitchFamily="2" charset="2"/>
              <a:buChar char="§"/>
              <a:defRPr sz="2200">
                <a:solidFill>
                  <a:schemeClr val="tx1"/>
                </a:solidFill>
                <a:latin typeface="Arial" charset="0"/>
              </a:defRPr>
            </a:lvl4pPr>
            <a:lvl5pPr marL="2057400" indent="-228600">
              <a:spcBef>
                <a:spcPct val="20000"/>
              </a:spcBef>
              <a:buClr>
                <a:schemeClr val="tx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charset="0"/>
              </a:defRPr>
            </a:lvl9pPr>
          </a:lstStyle>
          <a:p>
            <a:pPr>
              <a:spcBef>
                <a:spcPct val="0"/>
              </a:spcBef>
              <a:buClrTx/>
              <a:buSzTx/>
              <a:buFontTx/>
              <a:buNone/>
            </a:pPr>
            <a:endParaRPr lang="en-US" altLang="en-US" sz="2400">
              <a:solidFill>
                <a:srgbClr val="000000"/>
              </a:solidFill>
              <a:latin typeface="Times" pitchFamily="18" charset="0"/>
            </a:endParaRPr>
          </a:p>
        </p:txBody>
      </p:sp>
      <p:pic>
        <p:nvPicPr>
          <p:cNvPr id="28677" name="Picture 10" descr="D:\work\scans\dunlop\rolling wheel rig.jpg"/>
          <p:cNvPicPr>
            <a:picLocks noGrp="1" noChangeAspect="1" noChangeArrowheads="1"/>
          </p:cNvPicPr>
          <p:nvPr>
            <p:ph type="clipArt" sz="half" idx="2"/>
          </p:nvPr>
        </p:nvPicPr>
        <p:blipFill>
          <a:blip r:embed="rId6">
            <a:extLst>
              <a:ext uri="{28A0092B-C50C-407E-A947-70E740481C1C}">
                <a14:useLocalDpi xmlns:a14="http://schemas.microsoft.com/office/drawing/2010/main" val="0"/>
              </a:ext>
            </a:extLst>
          </a:blip>
          <a:srcRect/>
          <a:stretch>
            <a:fillRect/>
          </a:stretch>
        </p:blipFill>
        <p:spPr>
          <a:xfrm>
            <a:off x="48071" y="1868016"/>
            <a:ext cx="2930525" cy="1954213"/>
          </a:xfrm>
        </p:spPr>
      </p:pic>
      <p:graphicFrame>
        <p:nvGraphicFramePr>
          <p:cNvPr id="28678" name="Object 14"/>
          <p:cNvGraphicFramePr>
            <a:graphicFrameLocks noChangeAspect="1"/>
          </p:cNvGraphicFramePr>
          <p:nvPr/>
        </p:nvGraphicFramePr>
        <p:xfrm>
          <a:off x="3119884" y="2074391"/>
          <a:ext cx="2424112" cy="1778000"/>
        </p:xfrm>
        <a:graphic>
          <a:graphicData uri="http://schemas.openxmlformats.org/presentationml/2006/ole">
            <mc:AlternateContent xmlns:mc="http://schemas.openxmlformats.org/markup-compatibility/2006">
              <mc:Choice xmlns:v="urn:schemas-microsoft-com:vml" Requires="v">
                <p:oleObj spid="_x0000_s3077" r:id="rId7" imgW="5514975" imgH="4048125" progId="">
                  <p:embed/>
                </p:oleObj>
              </mc:Choice>
              <mc:Fallback>
                <p:oleObj r:id="rId7" imgW="5514975" imgH="4048125" progId="">
                  <p:embed/>
                  <p:pic>
                    <p:nvPicPr>
                      <p:cNvPr id="28678" name="Object 14"/>
                      <p:cNvPicPr>
                        <a:picLocks noChangeAspect="1" noChangeArrowheads="1"/>
                      </p:cNvPicPr>
                      <p:nvPr/>
                    </p:nvPicPr>
                    <p:blipFill>
                      <a:blip r:embed="rId8">
                        <a:extLst>
                          <a:ext uri="{28A0092B-C50C-407E-A947-70E740481C1C}">
                            <a14:useLocalDpi xmlns:a14="http://schemas.microsoft.com/office/drawing/2010/main" val="0"/>
                          </a:ext>
                        </a:extLst>
                      </a:blip>
                      <a:srcRect t="55661" r="56575"/>
                      <a:stretch>
                        <a:fillRect/>
                      </a:stretch>
                    </p:blipFill>
                    <p:spPr bwMode="auto">
                      <a:xfrm>
                        <a:off x="3119884" y="2074391"/>
                        <a:ext cx="2424112"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8679" name="Picture 10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67421" y="813916"/>
            <a:ext cx="3087688"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Line 1027"/>
          <p:cNvSpPr>
            <a:spLocks noChangeShapeType="1"/>
          </p:cNvSpPr>
          <p:nvPr/>
        </p:nvSpPr>
        <p:spPr bwMode="auto">
          <a:xfrm flipH="1">
            <a:off x="1799084" y="1936279"/>
            <a:ext cx="1023937" cy="533400"/>
          </a:xfrm>
          <a:prstGeom prst="line">
            <a:avLst/>
          </a:prstGeom>
          <a:noFill/>
          <a:ln w="38100">
            <a:solidFill>
              <a:srgbClr val="FF00FF"/>
            </a:solidFill>
            <a:round/>
            <a:headEnd/>
            <a:tailEnd type="triangle" w="lg" len="lg"/>
          </a:ln>
          <a:extLst>
            <a:ext uri="{909E8E84-426E-40DD-AFC4-6F175D3DCCD1}">
              <a14:hiddenFill xmlns:a14="http://schemas.microsoft.com/office/drawing/2010/main">
                <a:noFill/>
              </a14:hiddenFill>
            </a:ext>
          </a:extLst>
        </p:spPr>
        <p:txBody>
          <a:bodyPr/>
          <a:lstStyle/>
          <a:p>
            <a:endParaRPr lang="en-GB">
              <a:solidFill>
                <a:srgbClr val="000000"/>
              </a:solidFill>
              <a:latin typeface="Times" pitchFamily="18" charset="0"/>
            </a:endParaRPr>
          </a:p>
        </p:txBody>
      </p:sp>
      <p:sp>
        <p:nvSpPr>
          <p:cNvPr id="28681" name="Line 1028"/>
          <p:cNvSpPr>
            <a:spLocks noChangeShapeType="1"/>
          </p:cNvSpPr>
          <p:nvPr/>
        </p:nvSpPr>
        <p:spPr bwMode="auto">
          <a:xfrm flipV="1">
            <a:off x="1799084" y="3055466"/>
            <a:ext cx="2100262" cy="1525588"/>
          </a:xfrm>
          <a:prstGeom prst="line">
            <a:avLst/>
          </a:prstGeom>
          <a:noFill/>
          <a:ln w="38100">
            <a:solidFill>
              <a:srgbClr val="FF00FF"/>
            </a:solidFill>
            <a:round/>
            <a:headEnd/>
            <a:tailEnd type="triangle" w="lg" len="lg"/>
          </a:ln>
          <a:extLst>
            <a:ext uri="{909E8E84-426E-40DD-AFC4-6F175D3DCCD1}">
              <a14:hiddenFill xmlns:a14="http://schemas.microsoft.com/office/drawing/2010/main">
                <a:noFill/>
              </a14:hiddenFill>
            </a:ext>
          </a:extLst>
        </p:spPr>
        <p:txBody>
          <a:bodyPr/>
          <a:lstStyle/>
          <a:p>
            <a:endParaRPr lang="en-GB">
              <a:solidFill>
                <a:srgbClr val="000000"/>
              </a:solidFill>
              <a:latin typeface="Times" pitchFamily="18" charset="0"/>
            </a:endParaRPr>
          </a:p>
        </p:txBody>
      </p:sp>
      <p:pic>
        <p:nvPicPr>
          <p:cNvPr id="28683"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55109" y="764704"/>
            <a:ext cx="3481387" cy="2974975"/>
          </a:xfrm>
          <a:prstGeom prst="rect">
            <a:avLst/>
          </a:prstGeom>
          <a:noFill/>
          <a:ln>
            <a:noFill/>
          </a:ln>
          <a:effectLst/>
          <a:extLst>
            <a:ext uri="{909E8E84-426E-40DD-AFC4-6F175D3DCCD1}">
              <a14:hiddenFill xmlns:a14="http://schemas.microsoft.com/office/drawing/2010/main">
                <a:solidFill>
                  <a:srgbClr val="9954D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4"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01021" y="3857154"/>
            <a:ext cx="1762125" cy="1639887"/>
          </a:xfrm>
          <a:prstGeom prst="rect">
            <a:avLst/>
          </a:prstGeom>
          <a:noFill/>
          <a:ln>
            <a:noFill/>
          </a:ln>
          <a:effectLst/>
          <a:extLst>
            <a:ext uri="{909E8E84-426E-40DD-AFC4-6F175D3DCCD1}">
              <a14:hiddenFill xmlns:a14="http://schemas.microsoft.com/office/drawing/2010/main">
                <a:solidFill>
                  <a:srgbClr val="9954D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5"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53734" y="3819054"/>
            <a:ext cx="1782762" cy="1809750"/>
          </a:xfrm>
          <a:prstGeom prst="rect">
            <a:avLst/>
          </a:prstGeom>
          <a:noFill/>
          <a:ln>
            <a:noFill/>
          </a:ln>
          <a:effectLst/>
          <a:extLst>
            <a:ext uri="{909E8E84-426E-40DD-AFC4-6F175D3DCCD1}">
              <a14:hiddenFill xmlns:a14="http://schemas.microsoft.com/office/drawing/2010/main">
                <a:solidFill>
                  <a:srgbClr val="9954D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6" name="TextBox 1"/>
          <p:cNvSpPr txBox="1">
            <a:spLocks noChangeArrowheads="1"/>
          </p:cNvSpPr>
          <p:nvPr/>
        </p:nvSpPr>
        <p:spPr bwMode="auto">
          <a:xfrm>
            <a:off x="4601021" y="5411316"/>
            <a:ext cx="2433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Font typeface="Wingdings" pitchFamily="2" charset="2"/>
              <a:buChar char="§"/>
              <a:defRPr sz="2800">
                <a:solidFill>
                  <a:schemeClr val="tx1"/>
                </a:solidFill>
                <a:latin typeface="Arial" charset="0"/>
              </a:defRPr>
            </a:lvl1pPr>
            <a:lvl2pPr marL="742950" indent="-285750">
              <a:spcBef>
                <a:spcPct val="20000"/>
              </a:spcBef>
              <a:buClr>
                <a:schemeClr val="hlink"/>
              </a:buClr>
              <a:buSzPct val="100000"/>
              <a:buFont typeface="Wingdings" pitchFamily="2" charset="2"/>
              <a:buChar char="§"/>
              <a:defRPr sz="2600">
                <a:solidFill>
                  <a:schemeClr val="tx1"/>
                </a:solidFill>
                <a:latin typeface="Arial" charset="0"/>
              </a:defRPr>
            </a:lvl2pPr>
            <a:lvl3pPr marL="1143000" indent="-228600">
              <a:spcBef>
                <a:spcPct val="20000"/>
              </a:spcBef>
              <a:buClr>
                <a:schemeClr val="hlink"/>
              </a:buClr>
              <a:buSzPct val="100000"/>
              <a:buFont typeface="Wingdings" pitchFamily="2" charset="2"/>
              <a:buChar char="§"/>
              <a:defRPr sz="2400">
                <a:solidFill>
                  <a:schemeClr val="tx1"/>
                </a:solidFill>
                <a:latin typeface="Arial" charset="0"/>
              </a:defRPr>
            </a:lvl3pPr>
            <a:lvl4pPr marL="1600200" indent="-228600">
              <a:spcBef>
                <a:spcPct val="20000"/>
              </a:spcBef>
              <a:buClr>
                <a:schemeClr val="hlink"/>
              </a:buClr>
              <a:buFont typeface="Wingdings" pitchFamily="2" charset="2"/>
              <a:buChar char="§"/>
              <a:defRPr sz="2200">
                <a:solidFill>
                  <a:schemeClr val="tx1"/>
                </a:solidFill>
                <a:latin typeface="Arial" charset="0"/>
              </a:defRPr>
            </a:lvl4pPr>
            <a:lvl5pPr marL="2057400" indent="-228600">
              <a:spcBef>
                <a:spcPct val="20000"/>
              </a:spcBef>
              <a:buClr>
                <a:schemeClr val="tx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charset="0"/>
              </a:defRPr>
            </a:lvl9pPr>
          </a:lstStyle>
          <a:p>
            <a:pPr>
              <a:spcBef>
                <a:spcPct val="0"/>
              </a:spcBef>
              <a:buClrTx/>
              <a:buSzTx/>
              <a:buFontTx/>
              <a:buNone/>
            </a:pPr>
            <a:r>
              <a:rPr lang="en-GB" altLang="en-US" sz="1600" b="0">
                <a:solidFill>
                  <a:srgbClr val="000000"/>
                </a:solidFill>
                <a:cs typeface="Arial" charset="0"/>
              </a:rPr>
              <a:t>Reversed Finite element solution</a:t>
            </a:r>
          </a:p>
        </p:txBody>
      </p:sp>
      <p:sp>
        <p:nvSpPr>
          <p:cNvPr id="28687" name="TextBox 2"/>
          <p:cNvSpPr txBox="1">
            <a:spLocks noChangeArrowheads="1"/>
          </p:cNvSpPr>
          <p:nvPr/>
        </p:nvSpPr>
        <p:spPr bwMode="auto">
          <a:xfrm>
            <a:off x="7118796" y="5336704"/>
            <a:ext cx="1341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Font typeface="Wingdings" pitchFamily="2" charset="2"/>
              <a:buChar char="§"/>
              <a:defRPr sz="2800">
                <a:solidFill>
                  <a:schemeClr val="tx1"/>
                </a:solidFill>
                <a:latin typeface="Arial" charset="0"/>
              </a:defRPr>
            </a:lvl1pPr>
            <a:lvl2pPr marL="742950" indent="-285750">
              <a:spcBef>
                <a:spcPct val="20000"/>
              </a:spcBef>
              <a:buClr>
                <a:schemeClr val="hlink"/>
              </a:buClr>
              <a:buSzPct val="100000"/>
              <a:buFont typeface="Wingdings" pitchFamily="2" charset="2"/>
              <a:buChar char="§"/>
              <a:defRPr sz="2600">
                <a:solidFill>
                  <a:schemeClr val="tx1"/>
                </a:solidFill>
                <a:latin typeface="Arial" charset="0"/>
              </a:defRPr>
            </a:lvl2pPr>
            <a:lvl3pPr marL="1143000" indent="-228600">
              <a:spcBef>
                <a:spcPct val="20000"/>
              </a:spcBef>
              <a:buClr>
                <a:schemeClr val="hlink"/>
              </a:buClr>
              <a:buSzPct val="100000"/>
              <a:buFont typeface="Wingdings" pitchFamily="2" charset="2"/>
              <a:buChar char="§"/>
              <a:defRPr sz="2400">
                <a:solidFill>
                  <a:schemeClr val="tx1"/>
                </a:solidFill>
                <a:latin typeface="Arial" charset="0"/>
              </a:defRPr>
            </a:lvl3pPr>
            <a:lvl4pPr marL="1600200" indent="-228600">
              <a:spcBef>
                <a:spcPct val="20000"/>
              </a:spcBef>
              <a:buClr>
                <a:schemeClr val="hlink"/>
              </a:buClr>
              <a:buFont typeface="Wingdings" pitchFamily="2" charset="2"/>
              <a:buChar char="§"/>
              <a:defRPr sz="2200">
                <a:solidFill>
                  <a:schemeClr val="tx1"/>
                </a:solidFill>
                <a:latin typeface="Arial" charset="0"/>
              </a:defRPr>
            </a:lvl4pPr>
            <a:lvl5pPr marL="2057400" indent="-228600">
              <a:spcBef>
                <a:spcPct val="20000"/>
              </a:spcBef>
              <a:buClr>
                <a:schemeClr val="tx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charset="0"/>
              </a:defRPr>
            </a:lvl9pPr>
          </a:lstStyle>
          <a:p>
            <a:pPr>
              <a:spcBef>
                <a:spcPct val="0"/>
              </a:spcBef>
              <a:buClrTx/>
              <a:buSzTx/>
              <a:buFontTx/>
              <a:buNone/>
            </a:pPr>
            <a:r>
              <a:rPr lang="en-GB" altLang="en-US" sz="1600" b="0">
                <a:solidFill>
                  <a:srgbClr val="000000"/>
                </a:solidFill>
                <a:cs typeface="Arial" charset="0"/>
              </a:rPr>
              <a:t>Fatigue life prediction</a:t>
            </a:r>
          </a:p>
        </p:txBody>
      </p:sp>
    </p:spTree>
    <p:extLst>
      <p:ext uri="{BB962C8B-B14F-4D97-AF65-F5344CB8AC3E}">
        <p14:creationId xmlns:p14="http://schemas.microsoft.com/office/powerpoint/2010/main" val="1489923289"/>
      </p:ext>
    </p:extLst>
  </p:cSld>
  <p:clrMapOvr>
    <a:masterClrMapping/>
  </p:clrMapOvr>
  <p:transition advClick="0">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90960" y="1536192"/>
            <a:ext cx="3145536" cy="3785616"/>
          </a:xfrm>
          <a:prstGeom prst="rect">
            <a:avLst/>
          </a:prstGeom>
        </p:spPr>
      </p:pic>
      <p:sp>
        <p:nvSpPr>
          <p:cNvPr id="9219" name="Title 1"/>
          <p:cNvSpPr>
            <a:spLocks noGrp="1"/>
          </p:cNvSpPr>
          <p:nvPr>
            <p:ph type="title"/>
          </p:nvPr>
        </p:nvSpPr>
        <p:spPr/>
        <p:txBody>
          <a:bodyPr/>
          <a:lstStyle/>
          <a:p>
            <a:r>
              <a:rPr lang="en-GB" altLang="en-US" sz="2800">
                <a:solidFill>
                  <a:schemeClr val="tx1"/>
                </a:solidFill>
              </a:rPr>
              <a:t>FAILURE MECHANISMS IN COMPOSITE</a:t>
            </a:r>
            <a:br>
              <a:rPr lang="en-GB" altLang="en-US" sz="2800">
                <a:solidFill>
                  <a:schemeClr val="tx1"/>
                </a:solidFill>
              </a:rPr>
            </a:br>
            <a:r>
              <a:rPr lang="en-GB" altLang="en-US" sz="2800">
                <a:solidFill>
                  <a:schemeClr val="tx1"/>
                </a:solidFill>
              </a:rPr>
              <a:t>MATERIALS</a:t>
            </a:r>
            <a:br>
              <a:rPr lang="en-GB" altLang="en-US" sz="2800">
                <a:solidFill>
                  <a:schemeClr val="tx1"/>
                </a:solidFill>
              </a:rPr>
            </a:br>
            <a:endParaRPr lang="en-GB" altLang="en-US" sz="1800"/>
          </a:p>
        </p:txBody>
      </p:sp>
      <p:sp>
        <p:nvSpPr>
          <p:cNvPr id="3" name="Content Placeholder 2"/>
          <p:cNvSpPr>
            <a:spLocks noGrp="1"/>
          </p:cNvSpPr>
          <p:nvPr>
            <p:ph idx="1"/>
          </p:nvPr>
        </p:nvSpPr>
        <p:spPr>
          <a:xfrm>
            <a:off x="87411" y="1285875"/>
            <a:ext cx="6500813" cy="4014788"/>
          </a:xfrm>
        </p:spPr>
        <p:txBody>
          <a:bodyPr/>
          <a:lstStyle/>
          <a:p>
            <a:pPr>
              <a:defRPr/>
            </a:pPr>
            <a:r>
              <a:rPr lang="en-GB" sz="2000" dirty="0"/>
              <a:t>Failure mechanisms in composites. These include: </a:t>
            </a:r>
          </a:p>
          <a:p>
            <a:pPr lvl="1">
              <a:defRPr/>
            </a:pPr>
            <a:r>
              <a:rPr lang="en-GB" sz="1800" dirty="0">
                <a:ea typeface="+mn-ea"/>
                <a:cs typeface="+mn-cs"/>
              </a:rPr>
              <a:t>intralaminar matrix cracking, plastic flow,</a:t>
            </a:r>
          </a:p>
          <a:p>
            <a:pPr lvl="1">
              <a:defRPr/>
            </a:pPr>
            <a:r>
              <a:rPr lang="en-GB" sz="1800" dirty="0">
                <a:ea typeface="+mn-ea"/>
                <a:cs typeface="+mn-cs"/>
              </a:rPr>
              <a:t>delamination fibre-matrix debonding, fibre pull-out, and fibre fracture. </a:t>
            </a:r>
          </a:p>
          <a:p>
            <a:pPr>
              <a:defRPr/>
            </a:pPr>
            <a:r>
              <a:rPr lang="en-GB" sz="2000" dirty="0"/>
              <a:t>Fracture depends upon a large number of parameters.</a:t>
            </a:r>
          </a:p>
          <a:p>
            <a:pPr>
              <a:defRPr/>
            </a:pPr>
            <a:r>
              <a:rPr lang="en-GB" sz="2000" dirty="0"/>
              <a:t>Fracture involves both macroscopic &amp; microscopic failure mechanisms.</a:t>
            </a:r>
          </a:p>
          <a:p>
            <a:pPr>
              <a:defRPr/>
            </a:pPr>
            <a:r>
              <a:rPr lang="en-GB" sz="2000" dirty="0"/>
              <a:t>Key for energy dissipation in composite materials. </a:t>
            </a:r>
          </a:p>
          <a:p>
            <a:pPr>
              <a:defRPr/>
            </a:pPr>
            <a:r>
              <a:rPr lang="en-GB" sz="2000" dirty="0"/>
              <a:t>Here </a:t>
            </a:r>
            <a:r>
              <a:rPr lang="en-GB" sz="2000" dirty="0">
                <a:highlight>
                  <a:srgbClr val="FFFF00"/>
                </a:highlight>
              </a:rPr>
              <a:t>damage may involve failure of the fibre-matrix bond, fibre fracture, and plastic deformation, and failure of the matrix</a:t>
            </a:r>
            <a:r>
              <a:rPr lang="en-GB" sz="2000" dirty="0"/>
              <a:t>.</a:t>
            </a:r>
          </a:p>
        </p:txBody>
      </p:sp>
    </p:spTree>
    <p:extLst>
      <p:ext uri="{BB962C8B-B14F-4D97-AF65-F5344CB8AC3E}">
        <p14:creationId xmlns:p14="http://schemas.microsoft.com/office/powerpoint/2010/main" val="2986652247"/>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7"/>
          <p:cNvSpPr>
            <a:spLocks noGrp="1"/>
          </p:cNvSpPr>
          <p:nvPr>
            <p:ph type="title"/>
          </p:nvPr>
        </p:nvSpPr>
        <p:spPr>
          <a:xfrm>
            <a:off x="457200" y="260350"/>
            <a:ext cx="8229600" cy="796925"/>
          </a:xfrm>
        </p:spPr>
        <p:txBody>
          <a:bodyPr/>
          <a:lstStyle/>
          <a:p>
            <a:r>
              <a:rPr lang="en-GB" altLang="en-US"/>
              <a:t>Defect types</a:t>
            </a:r>
          </a:p>
        </p:txBody>
      </p:sp>
      <p:sp>
        <p:nvSpPr>
          <p:cNvPr id="3" name="Content Placeholder 2"/>
          <p:cNvSpPr>
            <a:spLocks noGrp="1"/>
          </p:cNvSpPr>
          <p:nvPr>
            <p:ph sz="half" idx="1"/>
          </p:nvPr>
        </p:nvSpPr>
        <p:spPr>
          <a:xfrm>
            <a:off x="468313" y="1125538"/>
            <a:ext cx="4032250" cy="3700462"/>
          </a:xfrm>
        </p:spPr>
        <p:txBody>
          <a:bodyPr>
            <a:normAutofit fontScale="25000" lnSpcReduction="20000"/>
          </a:bodyPr>
          <a:lstStyle/>
          <a:p>
            <a:pPr>
              <a:buFontTx/>
              <a:buNone/>
              <a:defRPr/>
            </a:pPr>
            <a:r>
              <a:rPr lang="en-GB" sz="11200" dirty="0">
                <a:solidFill>
                  <a:schemeClr val="accent2"/>
                </a:solidFill>
                <a:cs typeface="Arial" pitchFamily="34" charset="0"/>
              </a:rPr>
              <a:t>Manufacturing defects</a:t>
            </a:r>
          </a:p>
          <a:p>
            <a:pPr>
              <a:defRPr/>
            </a:pPr>
            <a:r>
              <a:rPr lang="en-GB" sz="9600" dirty="0" err="1">
                <a:cs typeface="Arial" pitchFamily="34" charset="0"/>
              </a:rPr>
              <a:t>Delamination</a:t>
            </a:r>
            <a:endParaRPr lang="en-GB" sz="9600" dirty="0">
              <a:cs typeface="Arial" pitchFamily="34" charset="0"/>
            </a:endParaRPr>
          </a:p>
          <a:p>
            <a:pPr>
              <a:defRPr/>
            </a:pPr>
            <a:r>
              <a:rPr lang="en-GB" sz="9600" dirty="0">
                <a:cs typeface="Arial" pitchFamily="34" charset="0"/>
              </a:rPr>
              <a:t>resin-rich areas either within an individual ply or at a ply interface</a:t>
            </a:r>
          </a:p>
          <a:p>
            <a:pPr>
              <a:defRPr/>
            </a:pPr>
            <a:r>
              <a:rPr lang="en-GB" sz="9600" dirty="0">
                <a:cs typeface="Arial" pitchFamily="34" charset="0"/>
              </a:rPr>
              <a:t>distorted fibres such as ply waviness;</a:t>
            </a:r>
          </a:p>
          <a:p>
            <a:pPr>
              <a:defRPr/>
            </a:pPr>
            <a:r>
              <a:rPr lang="en-GB" sz="9600" dirty="0">
                <a:cs typeface="Arial" pitchFamily="34" charset="0"/>
              </a:rPr>
              <a:t>Under cured/over cured parts</a:t>
            </a:r>
          </a:p>
          <a:p>
            <a:pPr>
              <a:defRPr/>
            </a:pPr>
            <a:r>
              <a:rPr lang="en-GB" sz="9600" dirty="0">
                <a:cs typeface="Arial" pitchFamily="34" charset="0"/>
              </a:rPr>
              <a:t>Porosity and Voids</a:t>
            </a:r>
          </a:p>
          <a:p>
            <a:pPr>
              <a:defRPr/>
            </a:pPr>
            <a:r>
              <a:rPr lang="en-GB" sz="9600" dirty="0">
                <a:cs typeface="Arial" pitchFamily="34" charset="0"/>
              </a:rPr>
              <a:t>broken fibres;</a:t>
            </a:r>
          </a:p>
          <a:p>
            <a:pPr>
              <a:defRPr/>
            </a:pPr>
            <a:r>
              <a:rPr lang="en-GB" sz="9600" dirty="0">
                <a:cs typeface="Arial" pitchFamily="34" charset="0"/>
              </a:rPr>
              <a:t>inclusions such as dust or pre-</a:t>
            </a:r>
            <a:r>
              <a:rPr lang="en-GB" sz="9600" dirty="0" err="1">
                <a:cs typeface="Arial" pitchFamily="34" charset="0"/>
              </a:rPr>
              <a:t>preg</a:t>
            </a:r>
            <a:r>
              <a:rPr lang="en-GB" sz="9600" dirty="0">
                <a:cs typeface="Arial" pitchFamily="34" charset="0"/>
              </a:rPr>
              <a:t> backing paper.</a:t>
            </a:r>
          </a:p>
          <a:p>
            <a:pPr>
              <a:defRPr/>
            </a:pPr>
            <a:endParaRPr lang="en-GB" dirty="0"/>
          </a:p>
        </p:txBody>
      </p:sp>
      <p:sp>
        <p:nvSpPr>
          <p:cNvPr id="6148" name="Content Placeholder 5"/>
          <p:cNvSpPr>
            <a:spLocks noGrp="1"/>
          </p:cNvSpPr>
          <p:nvPr>
            <p:ph sz="half" idx="2"/>
          </p:nvPr>
        </p:nvSpPr>
        <p:spPr>
          <a:xfrm>
            <a:off x="4652963" y="1052513"/>
            <a:ext cx="4033837" cy="3700462"/>
          </a:xfrm>
        </p:spPr>
        <p:txBody>
          <a:bodyPr/>
          <a:lstStyle/>
          <a:p>
            <a:pPr>
              <a:buFontTx/>
              <a:buNone/>
            </a:pPr>
            <a:r>
              <a:rPr lang="en-GB" altLang="en-US" dirty="0">
                <a:solidFill>
                  <a:schemeClr val="accent2"/>
                </a:solidFill>
                <a:cs typeface="Arial" pitchFamily="34" charset="0"/>
              </a:rPr>
              <a:t>In service defects</a:t>
            </a:r>
          </a:p>
          <a:p>
            <a:pPr marL="0" indent="0">
              <a:buNone/>
            </a:pPr>
            <a:r>
              <a:rPr lang="en-GB" altLang="en-US" sz="2400" dirty="0">
                <a:cs typeface="Arial" pitchFamily="34" charset="0"/>
              </a:rPr>
              <a:t>Defects occurs due to:-</a:t>
            </a:r>
          </a:p>
          <a:p>
            <a:r>
              <a:rPr lang="en-GB" altLang="en-US" sz="2400" dirty="0">
                <a:cs typeface="Arial" pitchFamily="34" charset="0"/>
              </a:rPr>
              <a:t>Impact</a:t>
            </a:r>
          </a:p>
          <a:p>
            <a:r>
              <a:rPr lang="en-GB" altLang="en-US" sz="2400" dirty="0">
                <a:cs typeface="Arial" pitchFamily="34" charset="0"/>
              </a:rPr>
              <a:t>Moisture/temperature degradation</a:t>
            </a:r>
          </a:p>
          <a:p>
            <a:r>
              <a:rPr lang="en-GB" altLang="en-US" sz="2400" dirty="0">
                <a:cs typeface="Arial" pitchFamily="34" charset="0"/>
              </a:rPr>
              <a:t>Heat/fire damage</a:t>
            </a:r>
          </a:p>
          <a:p>
            <a:r>
              <a:rPr lang="en-GB" altLang="en-US" sz="2400" dirty="0">
                <a:cs typeface="Arial" pitchFamily="34" charset="0"/>
              </a:rPr>
              <a:t>Fatigue</a:t>
            </a:r>
          </a:p>
          <a:p>
            <a:r>
              <a:rPr lang="en-GB" altLang="en-US" sz="2400" dirty="0">
                <a:cs typeface="Arial" pitchFamily="34" charset="0"/>
              </a:rPr>
              <a:t>Fibre breakage</a:t>
            </a:r>
          </a:p>
          <a:p>
            <a:endParaRPr lang="en-GB" altLang="en-US" dirty="0"/>
          </a:p>
        </p:txBody>
      </p:sp>
      <p:sp>
        <p:nvSpPr>
          <p:cNvPr id="6149" name="Rectangle 1"/>
          <p:cNvSpPr>
            <a:spLocks noChangeArrowheads="1"/>
          </p:cNvSpPr>
          <p:nvPr/>
        </p:nvSpPr>
        <p:spPr bwMode="auto">
          <a:xfrm>
            <a:off x="4500563" y="4653136"/>
            <a:ext cx="4572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Char char="ü"/>
            </a:pPr>
            <a:r>
              <a:rPr lang="en-GB" altLang="en-US" dirty="0">
                <a:solidFill>
                  <a:srgbClr val="7030A0"/>
                </a:solidFill>
              </a:rPr>
              <a:t>Fibre/matrix tensile strength is a structural requirement hence need for checking</a:t>
            </a:r>
          </a:p>
          <a:p>
            <a:pPr eaLnBrk="1" hangingPunct="1">
              <a:buFont typeface="Wingdings" pitchFamily="2" charset="2"/>
              <a:buChar char="ü"/>
            </a:pPr>
            <a:r>
              <a:rPr lang="en-GB" altLang="en-US" dirty="0">
                <a:solidFill>
                  <a:srgbClr val="7030A0"/>
                </a:solidFill>
              </a:rPr>
              <a:t>Fibre/matrix interface is important for shear strength of structure</a:t>
            </a:r>
          </a:p>
        </p:txBody>
      </p:sp>
    </p:spTree>
    <p:extLst>
      <p:ext uri="{BB962C8B-B14F-4D97-AF65-F5344CB8AC3E}">
        <p14:creationId xmlns:p14="http://schemas.microsoft.com/office/powerpoint/2010/main" val="340091298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706090"/>
          </a:xfrm>
        </p:spPr>
        <p:txBody>
          <a:bodyPr/>
          <a:lstStyle/>
          <a:p>
            <a:pPr eaLnBrk="1" hangingPunct="1"/>
            <a:r>
              <a:rPr lang="en-GB" altLang="en-US" sz="3200" dirty="0"/>
              <a:t>Bonded composite strap specimen geometry</a:t>
            </a:r>
            <a:endParaRPr lang="en-US" altLang="en-US" sz="32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0032" y="1196752"/>
            <a:ext cx="4221223" cy="2664296"/>
          </a:xfrm>
          <a:prstGeom prst="rect">
            <a:avLst/>
          </a:prstGeom>
        </p:spPr>
      </p:pic>
      <p:grpSp>
        <p:nvGrpSpPr>
          <p:cNvPr id="4" name="Group 3"/>
          <p:cNvGrpSpPr>
            <a:grpSpLocks/>
          </p:cNvGrpSpPr>
          <p:nvPr/>
        </p:nvGrpSpPr>
        <p:grpSpPr bwMode="auto">
          <a:xfrm>
            <a:off x="107504" y="1252825"/>
            <a:ext cx="4641819" cy="2223051"/>
            <a:chOff x="1058" y="1800"/>
            <a:chExt cx="8266" cy="4140"/>
          </a:xfrm>
        </p:grpSpPr>
        <p:pic>
          <p:nvPicPr>
            <p:cNvPr id="5"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58" y="3344"/>
              <a:ext cx="8266" cy="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5"/>
            <p:cNvSpPr>
              <a:spLocks noChangeShapeType="1"/>
            </p:cNvSpPr>
            <p:nvPr/>
          </p:nvSpPr>
          <p:spPr bwMode="auto">
            <a:xfrm flipH="1">
              <a:off x="6457" y="2160"/>
              <a:ext cx="0" cy="1575"/>
            </a:xfrm>
            <a:prstGeom prst="line">
              <a:avLst/>
            </a:prstGeom>
            <a:noFill/>
            <a:ln w="9525">
              <a:solidFill>
                <a:srgbClr val="000000"/>
              </a:solidFill>
              <a:round/>
              <a:headEnd/>
              <a:tailEnd type="triangle" w="med" len="med"/>
            </a:ln>
          </p:spPr>
          <p:txBody>
            <a:bodyPr/>
            <a:lstStyle/>
            <a:p>
              <a:pPr eaLnBrk="0" hangingPunct="0">
                <a:defRPr/>
              </a:pPr>
              <a:endParaRPr lang="en-GB">
                <a:latin typeface="+mn-lt"/>
              </a:endParaRPr>
            </a:p>
          </p:txBody>
        </p:sp>
        <p:sp>
          <p:nvSpPr>
            <p:cNvPr id="7" name="Line 6"/>
            <p:cNvSpPr>
              <a:spLocks noChangeShapeType="1"/>
            </p:cNvSpPr>
            <p:nvPr/>
          </p:nvSpPr>
          <p:spPr bwMode="auto">
            <a:xfrm>
              <a:off x="5197" y="2160"/>
              <a:ext cx="720" cy="1440"/>
            </a:xfrm>
            <a:prstGeom prst="line">
              <a:avLst/>
            </a:prstGeom>
            <a:noFill/>
            <a:ln w="9525">
              <a:solidFill>
                <a:srgbClr val="000000"/>
              </a:solidFill>
              <a:round/>
              <a:headEnd/>
              <a:tailEnd type="triangle" w="med" len="med"/>
            </a:ln>
          </p:spPr>
          <p:txBody>
            <a:bodyPr/>
            <a:lstStyle/>
            <a:p>
              <a:pPr eaLnBrk="0" hangingPunct="0">
                <a:defRPr/>
              </a:pPr>
              <a:endParaRPr lang="en-GB">
                <a:latin typeface="+mn-lt"/>
              </a:endParaRPr>
            </a:p>
          </p:txBody>
        </p:sp>
        <p:sp>
          <p:nvSpPr>
            <p:cNvPr id="8" name="Text Box 7"/>
            <p:cNvSpPr txBox="1">
              <a:spLocks noChangeArrowheads="1"/>
            </p:cNvSpPr>
            <p:nvPr/>
          </p:nvSpPr>
          <p:spPr bwMode="auto">
            <a:xfrm>
              <a:off x="3937" y="2340"/>
              <a:ext cx="1260" cy="720"/>
            </a:xfrm>
            <a:prstGeom prst="rect">
              <a:avLst/>
            </a:prstGeom>
            <a:solidFill>
              <a:srgbClr val="FFFFFF"/>
            </a:solidFill>
            <a:ln w="9525">
              <a:noFill/>
              <a:miter lim="800000"/>
              <a:headEnd/>
              <a:tailEnd/>
            </a:ln>
          </p:spPr>
          <p:txBody>
            <a:bodyPr/>
            <a:lstStyle/>
            <a:p>
              <a:pPr eaLnBrk="0" hangingPunct="0">
                <a:defRPr/>
              </a:pPr>
              <a:r>
                <a:rPr lang="en-US" sz="1200">
                  <a:latin typeface="+mn-lt"/>
                </a:rPr>
                <a:t>lap</a:t>
              </a:r>
            </a:p>
          </p:txBody>
        </p:sp>
        <p:sp>
          <p:nvSpPr>
            <p:cNvPr id="9" name="Text Box 8"/>
            <p:cNvSpPr txBox="1">
              <a:spLocks noChangeArrowheads="1"/>
            </p:cNvSpPr>
            <p:nvPr/>
          </p:nvSpPr>
          <p:spPr bwMode="auto">
            <a:xfrm>
              <a:off x="4657" y="1800"/>
              <a:ext cx="1532" cy="540"/>
            </a:xfrm>
            <a:prstGeom prst="rect">
              <a:avLst/>
            </a:prstGeom>
            <a:noFill/>
            <a:ln w="9525">
              <a:noFill/>
              <a:miter lim="800000"/>
              <a:headEnd/>
              <a:tailEnd/>
            </a:ln>
          </p:spPr>
          <p:txBody>
            <a:bodyPr/>
            <a:lstStyle/>
            <a:p>
              <a:pPr eaLnBrk="0" hangingPunct="0">
                <a:defRPr/>
              </a:pPr>
              <a:r>
                <a:rPr lang="en-US" sz="1200" dirty="0">
                  <a:latin typeface="+mn-lt"/>
                </a:rPr>
                <a:t>adhesive</a:t>
              </a:r>
            </a:p>
          </p:txBody>
        </p:sp>
        <p:sp>
          <p:nvSpPr>
            <p:cNvPr id="10" name="Text Box 9"/>
            <p:cNvSpPr txBox="1">
              <a:spLocks noChangeArrowheads="1"/>
            </p:cNvSpPr>
            <p:nvPr/>
          </p:nvSpPr>
          <p:spPr bwMode="auto">
            <a:xfrm>
              <a:off x="6097" y="1980"/>
              <a:ext cx="1620" cy="540"/>
            </a:xfrm>
            <a:prstGeom prst="rect">
              <a:avLst/>
            </a:prstGeom>
            <a:solidFill>
              <a:srgbClr val="FFFFFF"/>
            </a:solidFill>
            <a:ln w="9525">
              <a:noFill/>
              <a:miter lim="800000"/>
              <a:headEnd/>
              <a:tailEnd/>
            </a:ln>
          </p:spPr>
          <p:txBody>
            <a:bodyPr/>
            <a:lstStyle/>
            <a:p>
              <a:pPr eaLnBrk="0" hangingPunct="0">
                <a:defRPr/>
              </a:pPr>
              <a:r>
                <a:rPr lang="en-US" sz="1200">
                  <a:latin typeface="+mn-lt"/>
                </a:rPr>
                <a:t>strap</a:t>
              </a:r>
            </a:p>
          </p:txBody>
        </p:sp>
        <p:sp>
          <p:nvSpPr>
            <p:cNvPr id="11" name="Line 10"/>
            <p:cNvSpPr>
              <a:spLocks noChangeShapeType="1"/>
            </p:cNvSpPr>
            <p:nvPr/>
          </p:nvSpPr>
          <p:spPr bwMode="auto">
            <a:xfrm flipH="1">
              <a:off x="4297" y="2700"/>
              <a:ext cx="0" cy="1035"/>
            </a:xfrm>
            <a:prstGeom prst="line">
              <a:avLst/>
            </a:prstGeom>
            <a:noFill/>
            <a:ln w="9525">
              <a:solidFill>
                <a:srgbClr val="000000"/>
              </a:solidFill>
              <a:round/>
              <a:headEnd/>
              <a:tailEnd type="triangle" w="med" len="med"/>
            </a:ln>
          </p:spPr>
          <p:txBody>
            <a:bodyPr/>
            <a:lstStyle/>
            <a:p>
              <a:pPr eaLnBrk="0" hangingPunct="0">
                <a:defRPr/>
              </a:pPr>
              <a:endParaRPr lang="en-GB">
                <a:latin typeface="+mn-lt"/>
              </a:endParaRPr>
            </a:p>
          </p:txBody>
        </p:sp>
      </p:gr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3608" y="3717032"/>
            <a:ext cx="5999968" cy="2390362"/>
          </a:xfrm>
          <a:prstGeom prst="rect">
            <a:avLst/>
          </a:prstGeom>
        </p:spPr>
      </p:pic>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051" name="Group 34"/>
          <p:cNvGrpSpPr>
            <a:grpSpLocks/>
          </p:cNvGrpSpPr>
          <p:nvPr/>
        </p:nvGrpSpPr>
        <p:grpSpPr bwMode="auto">
          <a:xfrm>
            <a:off x="152400" y="1498600"/>
            <a:ext cx="8382000" cy="4597400"/>
            <a:chOff x="96" y="608"/>
            <a:chExt cx="5280" cy="2896"/>
          </a:xfrm>
        </p:grpSpPr>
        <p:pic>
          <p:nvPicPr>
            <p:cNvPr id="2053" name="Picture 3" descr="IMG03111085502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7" y="1968"/>
              <a:ext cx="589"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04" name="Line 4"/>
            <p:cNvSpPr>
              <a:spLocks noChangeShapeType="1"/>
            </p:cNvSpPr>
            <p:nvPr/>
          </p:nvSpPr>
          <p:spPr bwMode="auto">
            <a:xfrm flipH="1">
              <a:off x="586" y="2242"/>
              <a:ext cx="519" cy="157"/>
            </a:xfrm>
            <a:prstGeom prst="line">
              <a:avLst/>
            </a:prstGeom>
            <a:noFill/>
            <a:ln w="9525">
              <a:solidFill>
                <a:srgbClr val="000000"/>
              </a:solidFill>
              <a:round/>
              <a:headEnd/>
              <a:tailEnd type="triangle" w="med" len="med"/>
            </a:ln>
          </p:spPr>
          <p:txBody>
            <a:bodyPr/>
            <a:lstStyle/>
            <a:p>
              <a:pPr eaLnBrk="0" hangingPunct="0">
                <a:defRPr/>
              </a:pPr>
              <a:endParaRPr lang="en-GB">
                <a:latin typeface="+mn-lt"/>
              </a:endParaRPr>
            </a:p>
          </p:txBody>
        </p:sp>
        <p:sp>
          <p:nvSpPr>
            <p:cNvPr id="358405" name="Line 5"/>
            <p:cNvSpPr>
              <a:spLocks noChangeShapeType="1"/>
            </p:cNvSpPr>
            <p:nvPr/>
          </p:nvSpPr>
          <p:spPr bwMode="auto">
            <a:xfrm flipH="1">
              <a:off x="775" y="2517"/>
              <a:ext cx="235" cy="39"/>
            </a:xfrm>
            <a:prstGeom prst="line">
              <a:avLst/>
            </a:prstGeom>
            <a:noFill/>
            <a:ln w="9525">
              <a:solidFill>
                <a:srgbClr val="000000"/>
              </a:solidFill>
              <a:round/>
              <a:headEnd/>
              <a:tailEnd type="triangle" w="med" len="med"/>
            </a:ln>
          </p:spPr>
          <p:txBody>
            <a:bodyPr/>
            <a:lstStyle/>
            <a:p>
              <a:pPr eaLnBrk="0" hangingPunct="0">
                <a:defRPr/>
              </a:pPr>
              <a:endParaRPr lang="en-GB">
                <a:latin typeface="+mn-lt"/>
              </a:endParaRPr>
            </a:p>
          </p:txBody>
        </p:sp>
        <p:sp>
          <p:nvSpPr>
            <p:cNvPr id="358406" name="Line 6"/>
            <p:cNvSpPr>
              <a:spLocks noChangeShapeType="1"/>
            </p:cNvSpPr>
            <p:nvPr/>
          </p:nvSpPr>
          <p:spPr bwMode="auto">
            <a:xfrm flipH="1">
              <a:off x="633" y="2831"/>
              <a:ext cx="377" cy="0"/>
            </a:xfrm>
            <a:prstGeom prst="line">
              <a:avLst/>
            </a:prstGeom>
            <a:noFill/>
            <a:ln w="9525">
              <a:solidFill>
                <a:srgbClr val="000000"/>
              </a:solidFill>
              <a:round/>
              <a:headEnd/>
              <a:tailEnd type="triangle" w="med" len="med"/>
            </a:ln>
          </p:spPr>
          <p:txBody>
            <a:bodyPr/>
            <a:lstStyle/>
            <a:p>
              <a:pPr eaLnBrk="0" hangingPunct="0">
                <a:defRPr/>
              </a:pPr>
              <a:endParaRPr lang="en-GB">
                <a:latin typeface="+mn-lt"/>
              </a:endParaRPr>
            </a:p>
          </p:txBody>
        </p:sp>
        <p:sp>
          <p:nvSpPr>
            <p:cNvPr id="358407" name="Text Box 7"/>
            <p:cNvSpPr txBox="1">
              <a:spLocks noChangeArrowheads="1"/>
            </p:cNvSpPr>
            <p:nvPr/>
          </p:nvSpPr>
          <p:spPr bwMode="auto">
            <a:xfrm>
              <a:off x="960" y="2112"/>
              <a:ext cx="430" cy="288"/>
            </a:xfrm>
            <a:prstGeom prst="rect">
              <a:avLst/>
            </a:prstGeom>
            <a:solidFill>
              <a:srgbClr val="FFFFFF"/>
            </a:solidFill>
            <a:ln w="9525">
              <a:noFill/>
              <a:miter lim="800000"/>
              <a:headEnd/>
              <a:tailEnd/>
            </a:ln>
          </p:spPr>
          <p:txBody>
            <a:bodyPr/>
            <a:lstStyle/>
            <a:p>
              <a:pPr eaLnBrk="0" hangingPunct="0">
                <a:defRPr/>
              </a:pPr>
              <a:r>
                <a:rPr lang="en-US" sz="1200">
                  <a:latin typeface="+mn-lt"/>
                </a:rPr>
                <a:t>crack tip</a:t>
              </a:r>
            </a:p>
          </p:txBody>
        </p:sp>
        <p:sp>
          <p:nvSpPr>
            <p:cNvPr id="358408" name="Text Box 8"/>
            <p:cNvSpPr txBox="1">
              <a:spLocks noChangeArrowheads="1"/>
            </p:cNvSpPr>
            <p:nvPr/>
          </p:nvSpPr>
          <p:spPr bwMode="auto">
            <a:xfrm>
              <a:off x="1008" y="2448"/>
              <a:ext cx="480" cy="288"/>
            </a:xfrm>
            <a:prstGeom prst="rect">
              <a:avLst/>
            </a:prstGeom>
            <a:solidFill>
              <a:srgbClr val="FFFFFF"/>
            </a:solidFill>
            <a:ln w="9525">
              <a:noFill/>
              <a:miter lim="800000"/>
              <a:headEnd/>
              <a:tailEnd/>
            </a:ln>
          </p:spPr>
          <p:txBody>
            <a:bodyPr/>
            <a:lstStyle/>
            <a:p>
              <a:pPr eaLnBrk="0" hangingPunct="0">
                <a:defRPr/>
              </a:pPr>
              <a:r>
                <a:rPr lang="en-US" sz="1200">
                  <a:latin typeface="+mn-lt"/>
                </a:rPr>
                <a:t>damage zone</a:t>
              </a:r>
            </a:p>
          </p:txBody>
        </p:sp>
        <p:sp>
          <p:nvSpPr>
            <p:cNvPr id="358409" name="Text Box 9"/>
            <p:cNvSpPr txBox="1">
              <a:spLocks noChangeArrowheads="1"/>
            </p:cNvSpPr>
            <p:nvPr/>
          </p:nvSpPr>
          <p:spPr bwMode="auto">
            <a:xfrm>
              <a:off x="912" y="2784"/>
              <a:ext cx="708" cy="288"/>
            </a:xfrm>
            <a:prstGeom prst="rect">
              <a:avLst/>
            </a:prstGeom>
            <a:solidFill>
              <a:srgbClr val="FFFFFF"/>
            </a:solidFill>
            <a:ln w="9525">
              <a:noFill/>
              <a:miter lim="800000"/>
              <a:headEnd/>
              <a:tailEnd/>
            </a:ln>
          </p:spPr>
          <p:txBody>
            <a:bodyPr/>
            <a:lstStyle/>
            <a:p>
              <a:pPr eaLnBrk="0" hangingPunct="0">
                <a:defRPr/>
              </a:pPr>
              <a:r>
                <a:rPr lang="en-US" sz="1200" dirty="0">
                  <a:latin typeface="+mn-lt"/>
                </a:rPr>
                <a:t>undamaged material</a:t>
              </a:r>
            </a:p>
          </p:txBody>
        </p:sp>
        <p:sp>
          <p:nvSpPr>
            <p:cNvPr id="358410" name="Text Box 10"/>
            <p:cNvSpPr txBox="1">
              <a:spLocks noChangeArrowheads="1"/>
            </p:cNvSpPr>
            <p:nvPr/>
          </p:nvSpPr>
          <p:spPr bwMode="auto">
            <a:xfrm>
              <a:off x="96" y="1981"/>
              <a:ext cx="144" cy="179"/>
            </a:xfrm>
            <a:prstGeom prst="rect">
              <a:avLst/>
            </a:prstGeom>
            <a:solidFill>
              <a:srgbClr val="FFFFFF"/>
            </a:solidFill>
            <a:ln w="9525">
              <a:noFill/>
              <a:miter lim="800000"/>
              <a:headEnd/>
              <a:tailEnd/>
            </a:ln>
          </p:spPr>
          <p:txBody>
            <a:bodyPr/>
            <a:lstStyle/>
            <a:p>
              <a:pPr eaLnBrk="0" hangingPunct="0">
                <a:defRPr/>
              </a:pPr>
              <a:r>
                <a:rPr lang="en-US" sz="1600">
                  <a:latin typeface="+mn-lt"/>
                </a:rPr>
                <a:t>I</a:t>
              </a:r>
            </a:p>
          </p:txBody>
        </p:sp>
        <p:pic>
          <p:nvPicPr>
            <p:cNvPr id="2061" name="Picture 12" descr="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80" y="1968"/>
              <a:ext cx="497"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13" name="Line 13"/>
            <p:cNvSpPr>
              <a:spLocks noChangeShapeType="1"/>
            </p:cNvSpPr>
            <p:nvPr/>
          </p:nvSpPr>
          <p:spPr bwMode="auto">
            <a:xfrm flipH="1">
              <a:off x="1837" y="2440"/>
              <a:ext cx="360" cy="39"/>
            </a:xfrm>
            <a:prstGeom prst="line">
              <a:avLst/>
            </a:prstGeom>
            <a:noFill/>
            <a:ln w="9525">
              <a:solidFill>
                <a:srgbClr val="000000"/>
              </a:solidFill>
              <a:round/>
              <a:headEnd/>
              <a:tailEnd type="triangle" w="med" len="med"/>
            </a:ln>
          </p:spPr>
          <p:txBody>
            <a:bodyPr/>
            <a:lstStyle/>
            <a:p>
              <a:pPr eaLnBrk="0" hangingPunct="0">
                <a:defRPr/>
              </a:pPr>
              <a:endParaRPr lang="en-GB">
                <a:latin typeface="+mn-lt"/>
              </a:endParaRPr>
            </a:p>
          </p:txBody>
        </p:sp>
        <p:sp>
          <p:nvSpPr>
            <p:cNvPr id="358414" name="Line 14"/>
            <p:cNvSpPr>
              <a:spLocks noChangeShapeType="1"/>
            </p:cNvSpPr>
            <p:nvPr/>
          </p:nvSpPr>
          <p:spPr bwMode="auto">
            <a:xfrm flipH="1" flipV="1">
              <a:off x="1991" y="2715"/>
              <a:ext cx="360" cy="236"/>
            </a:xfrm>
            <a:prstGeom prst="line">
              <a:avLst/>
            </a:prstGeom>
            <a:noFill/>
            <a:ln w="9525">
              <a:solidFill>
                <a:srgbClr val="000000"/>
              </a:solidFill>
              <a:round/>
              <a:headEnd/>
              <a:tailEnd type="triangle" w="med" len="med"/>
            </a:ln>
          </p:spPr>
          <p:txBody>
            <a:bodyPr/>
            <a:lstStyle/>
            <a:p>
              <a:pPr eaLnBrk="0" hangingPunct="0">
                <a:defRPr/>
              </a:pPr>
              <a:endParaRPr lang="en-GB">
                <a:latin typeface="+mn-lt"/>
              </a:endParaRPr>
            </a:p>
          </p:txBody>
        </p:sp>
        <p:sp>
          <p:nvSpPr>
            <p:cNvPr id="358415" name="Text Box 15"/>
            <p:cNvSpPr txBox="1">
              <a:spLocks noChangeArrowheads="1"/>
            </p:cNvSpPr>
            <p:nvPr/>
          </p:nvSpPr>
          <p:spPr bwMode="auto">
            <a:xfrm>
              <a:off x="2160" y="2322"/>
              <a:ext cx="720" cy="510"/>
            </a:xfrm>
            <a:prstGeom prst="rect">
              <a:avLst/>
            </a:prstGeom>
            <a:solidFill>
              <a:srgbClr val="FFFFFF"/>
            </a:solidFill>
            <a:ln w="9525">
              <a:noFill/>
              <a:miter lim="800000"/>
              <a:headEnd/>
              <a:tailEnd/>
            </a:ln>
          </p:spPr>
          <p:txBody>
            <a:bodyPr/>
            <a:lstStyle/>
            <a:p>
              <a:pPr eaLnBrk="0" hangingPunct="0">
                <a:defRPr/>
              </a:pPr>
              <a:r>
                <a:rPr lang="en-US" sz="1200" dirty="0">
                  <a:latin typeface="+mn-lt"/>
                </a:rPr>
                <a:t>Damage zone has been “consumed”</a:t>
              </a:r>
            </a:p>
          </p:txBody>
        </p:sp>
        <p:sp>
          <p:nvSpPr>
            <p:cNvPr id="358416" name="Text Box 16"/>
            <p:cNvSpPr txBox="1">
              <a:spLocks noChangeArrowheads="1"/>
            </p:cNvSpPr>
            <p:nvPr/>
          </p:nvSpPr>
          <p:spPr bwMode="auto">
            <a:xfrm>
              <a:off x="2248" y="2951"/>
              <a:ext cx="396" cy="313"/>
            </a:xfrm>
            <a:prstGeom prst="rect">
              <a:avLst/>
            </a:prstGeom>
            <a:solidFill>
              <a:srgbClr val="FFFFFF"/>
            </a:solidFill>
            <a:ln w="9525">
              <a:noFill/>
              <a:miter lim="800000"/>
              <a:headEnd/>
              <a:tailEnd/>
            </a:ln>
          </p:spPr>
          <p:txBody>
            <a:bodyPr/>
            <a:lstStyle/>
            <a:p>
              <a:pPr eaLnBrk="0" hangingPunct="0">
                <a:defRPr/>
              </a:pPr>
              <a:r>
                <a:rPr lang="en-US" sz="1200">
                  <a:latin typeface="+mn-lt"/>
                </a:rPr>
                <a:t>crack tip</a:t>
              </a:r>
            </a:p>
          </p:txBody>
        </p:sp>
        <p:sp>
          <p:nvSpPr>
            <p:cNvPr id="358417" name="Text Box 17"/>
            <p:cNvSpPr txBox="1">
              <a:spLocks noChangeArrowheads="1"/>
            </p:cNvSpPr>
            <p:nvPr/>
          </p:nvSpPr>
          <p:spPr bwMode="auto">
            <a:xfrm>
              <a:off x="1344" y="1968"/>
              <a:ext cx="144" cy="192"/>
            </a:xfrm>
            <a:prstGeom prst="rect">
              <a:avLst/>
            </a:prstGeom>
            <a:solidFill>
              <a:srgbClr val="FFFFFF"/>
            </a:solidFill>
            <a:ln w="9525">
              <a:noFill/>
              <a:miter lim="800000"/>
              <a:headEnd/>
              <a:tailEnd/>
            </a:ln>
          </p:spPr>
          <p:txBody>
            <a:bodyPr/>
            <a:lstStyle/>
            <a:p>
              <a:pPr eaLnBrk="0" hangingPunct="0">
                <a:defRPr/>
              </a:pPr>
              <a:r>
                <a:rPr lang="en-US" sz="1600">
                  <a:latin typeface="+mn-lt"/>
                </a:rPr>
                <a:t>J</a:t>
              </a:r>
            </a:p>
          </p:txBody>
        </p:sp>
        <p:sp>
          <p:nvSpPr>
            <p:cNvPr id="358418" name="Text Box 18"/>
            <p:cNvSpPr txBox="1">
              <a:spLocks noChangeArrowheads="1"/>
            </p:cNvSpPr>
            <p:nvPr/>
          </p:nvSpPr>
          <p:spPr bwMode="auto">
            <a:xfrm>
              <a:off x="96" y="624"/>
              <a:ext cx="1968" cy="1296"/>
            </a:xfrm>
            <a:prstGeom prst="rect">
              <a:avLst/>
            </a:prstGeom>
            <a:solidFill>
              <a:srgbClr val="FFFFFF"/>
            </a:solidFill>
            <a:ln w="9525">
              <a:solidFill>
                <a:srgbClr val="000000"/>
              </a:solidFill>
              <a:miter lim="800000"/>
              <a:headEnd/>
              <a:tailEnd/>
            </a:ln>
          </p:spPr>
          <p:txBody>
            <a:bodyPr/>
            <a:lstStyle/>
            <a:p>
              <a:pPr eaLnBrk="0" hangingPunct="0">
                <a:defRPr/>
              </a:pPr>
              <a:r>
                <a:rPr lang="en-US" sz="1400" dirty="0">
                  <a:latin typeface="+mn-lt"/>
                </a:rPr>
                <a:t>Radiographs and </a:t>
              </a:r>
              <a:r>
                <a:rPr lang="en-US" sz="1400" dirty="0" err="1">
                  <a:latin typeface="+mn-lt"/>
                </a:rPr>
                <a:t>interferograms</a:t>
              </a:r>
              <a:r>
                <a:rPr lang="en-US" sz="1400" dirty="0">
                  <a:latin typeface="+mn-lt"/>
                </a:rPr>
                <a:t> of unidirectional CFRP secondary bonded with unsupported adhesive specimen, loaded with variable amplitude fatigue spectrum after (I) 40,000 loading cycles and (J) 45,000 loading cycles.</a:t>
              </a:r>
            </a:p>
          </p:txBody>
        </p:sp>
        <p:graphicFrame>
          <p:nvGraphicFramePr>
            <p:cNvPr id="2" name="Object 2"/>
            <p:cNvGraphicFramePr>
              <a:graphicFrameLocks noChangeAspect="1"/>
            </p:cNvGraphicFramePr>
            <p:nvPr/>
          </p:nvGraphicFramePr>
          <p:xfrm>
            <a:off x="2144" y="608"/>
            <a:ext cx="2144" cy="1326"/>
          </p:xfrm>
          <a:graphic>
            <a:graphicData uri="http://schemas.openxmlformats.org/drawingml/2006/chart">
              <c:chart xmlns:c="http://schemas.openxmlformats.org/drawingml/2006/chart" xmlns:r="http://schemas.openxmlformats.org/officeDocument/2006/relationships" r:id="rId4"/>
            </a:graphicData>
          </a:graphic>
        </p:graphicFrame>
        <p:sp>
          <p:nvSpPr>
            <p:cNvPr id="358420" name="Text Box 20"/>
            <p:cNvSpPr txBox="1">
              <a:spLocks noChangeArrowheads="1"/>
            </p:cNvSpPr>
            <p:nvPr/>
          </p:nvSpPr>
          <p:spPr bwMode="auto">
            <a:xfrm>
              <a:off x="4320" y="768"/>
              <a:ext cx="1056" cy="1008"/>
            </a:xfrm>
            <a:prstGeom prst="rect">
              <a:avLst/>
            </a:prstGeom>
            <a:solidFill>
              <a:srgbClr val="FFFFFF"/>
            </a:solidFill>
            <a:ln w="9525">
              <a:solidFill>
                <a:srgbClr val="000000"/>
              </a:solidFill>
              <a:miter lim="800000"/>
              <a:headEnd/>
              <a:tailEnd/>
            </a:ln>
          </p:spPr>
          <p:txBody>
            <a:bodyPr/>
            <a:lstStyle/>
            <a:p>
              <a:pPr eaLnBrk="0" hangingPunct="0">
                <a:defRPr/>
              </a:pPr>
              <a:r>
                <a:rPr lang="en-US" sz="1100" dirty="0">
                  <a:latin typeface="+mn-lt"/>
                </a:rPr>
                <a:t>Fatigue crack growth graphs for  </a:t>
              </a:r>
              <a:r>
                <a:rPr lang="en-US" sz="1100" dirty="0" err="1">
                  <a:latin typeface="+mn-lt"/>
                </a:rPr>
                <a:t>uni</a:t>
              </a:r>
              <a:r>
                <a:rPr lang="en-US" sz="1100" dirty="0">
                  <a:latin typeface="+mn-lt"/>
                </a:rPr>
                <a:t>-directional, secondary bonded specimens subjected to constant amplitude and variable amplitude spectra.</a:t>
              </a:r>
            </a:p>
          </p:txBody>
        </p:sp>
        <p:pic>
          <p:nvPicPr>
            <p:cNvPr id="2069" name="Picture 22" descr="ESPSI"/>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04" y="1968"/>
              <a:ext cx="495" cy="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3" name="Line 23"/>
            <p:cNvSpPr>
              <a:spLocks noChangeShapeType="1"/>
            </p:cNvSpPr>
            <p:nvPr/>
          </p:nvSpPr>
          <p:spPr bwMode="auto">
            <a:xfrm>
              <a:off x="3385" y="2032"/>
              <a:ext cx="1" cy="509"/>
            </a:xfrm>
            <a:prstGeom prst="line">
              <a:avLst/>
            </a:prstGeom>
            <a:noFill/>
            <a:ln w="9525">
              <a:solidFill>
                <a:srgbClr val="000000"/>
              </a:solidFill>
              <a:round/>
              <a:headEnd/>
              <a:tailEnd type="triangle" w="med" len="med"/>
            </a:ln>
          </p:spPr>
          <p:txBody>
            <a:bodyPr/>
            <a:lstStyle/>
            <a:p>
              <a:pPr eaLnBrk="0" hangingPunct="0">
                <a:defRPr/>
              </a:pPr>
              <a:endParaRPr lang="en-GB">
                <a:latin typeface="+mn-lt"/>
              </a:endParaRPr>
            </a:p>
          </p:txBody>
        </p:sp>
        <p:sp>
          <p:nvSpPr>
            <p:cNvPr id="358424" name="Text Box 24"/>
            <p:cNvSpPr txBox="1">
              <a:spLocks noChangeArrowheads="1"/>
            </p:cNvSpPr>
            <p:nvPr/>
          </p:nvSpPr>
          <p:spPr bwMode="auto">
            <a:xfrm>
              <a:off x="3423" y="2032"/>
              <a:ext cx="717" cy="464"/>
            </a:xfrm>
            <a:prstGeom prst="rect">
              <a:avLst/>
            </a:prstGeom>
            <a:solidFill>
              <a:srgbClr val="FFFFFF"/>
            </a:solidFill>
            <a:ln w="9525">
              <a:noFill/>
              <a:miter lim="800000"/>
              <a:headEnd/>
              <a:tailEnd/>
            </a:ln>
          </p:spPr>
          <p:txBody>
            <a:bodyPr/>
            <a:lstStyle/>
            <a:p>
              <a:pPr eaLnBrk="0" hangingPunct="0">
                <a:defRPr/>
              </a:pPr>
              <a:r>
                <a:rPr lang="en-US" sz="1200" dirty="0">
                  <a:latin typeface="+mn-lt"/>
                </a:rPr>
                <a:t>direction of crack propagation</a:t>
              </a:r>
            </a:p>
          </p:txBody>
        </p:sp>
        <p:sp>
          <p:nvSpPr>
            <p:cNvPr id="358425" name="Line 25"/>
            <p:cNvSpPr>
              <a:spLocks noChangeShapeType="1"/>
            </p:cNvSpPr>
            <p:nvPr/>
          </p:nvSpPr>
          <p:spPr bwMode="auto">
            <a:xfrm flipH="1" flipV="1">
              <a:off x="3191" y="2732"/>
              <a:ext cx="232" cy="89"/>
            </a:xfrm>
            <a:prstGeom prst="line">
              <a:avLst/>
            </a:prstGeom>
            <a:noFill/>
            <a:ln w="9525">
              <a:solidFill>
                <a:srgbClr val="000000"/>
              </a:solidFill>
              <a:round/>
              <a:headEnd/>
              <a:tailEnd type="triangle" w="med" len="med"/>
            </a:ln>
          </p:spPr>
          <p:txBody>
            <a:bodyPr/>
            <a:lstStyle/>
            <a:p>
              <a:pPr eaLnBrk="0" hangingPunct="0">
                <a:defRPr/>
              </a:pPr>
              <a:endParaRPr lang="en-GB">
                <a:latin typeface="+mn-lt"/>
              </a:endParaRPr>
            </a:p>
          </p:txBody>
        </p:sp>
        <p:sp>
          <p:nvSpPr>
            <p:cNvPr id="358426" name="Text Box 26"/>
            <p:cNvSpPr txBox="1">
              <a:spLocks noChangeArrowheads="1"/>
            </p:cNvSpPr>
            <p:nvPr/>
          </p:nvSpPr>
          <p:spPr bwMode="auto">
            <a:xfrm>
              <a:off x="3385" y="2640"/>
              <a:ext cx="791" cy="382"/>
            </a:xfrm>
            <a:prstGeom prst="rect">
              <a:avLst/>
            </a:prstGeom>
            <a:solidFill>
              <a:srgbClr val="FFFFFF"/>
            </a:solidFill>
            <a:ln w="9525">
              <a:noFill/>
              <a:miter lim="800000"/>
              <a:headEnd/>
              <a:tailEnd/>
            </a:ln>
          </p:spPr>
          <p:txBody>
            <a:bodyPr/>
            <a:lstStyle/>
            <a:p>
              <a:pPr eaLnBrk="0" hangingPunct="0">
                <a:defRPr/>
              </a:pPr>
              <a:r>
                <a:rPr lang="en-US" sz="1200">
                  <a:latin typeface="+mn-lt"/>
                </a:rPr>
                <a:t>position of crack tip before  ‘jump’</a:t>
              </a:r>
            </a:p>
          </p:txBody>
        </p:sp>
        <p:sp>
          <p:nvSpPr>
            <p:cNvPr id="358427" name="Text Box 27"/>
            <p:cNvSpPr txBox="1">
              <a:spLocks noChangeArrowheads="1"/>
            </p:cNvSpPr>
            <p:nvPr/>
          </p:nvSpPr>
          <p:spPr bwMode="auto">
            <a:xfrm>
              <a:off x="2640" y="1993"/>
              <a:ext cx="164" cy="215"/>
            </a:xfrm>
            <a:prstGeom prst="rect">
              <a:avLst/>
            </a:prstGeom>
            <a:solidFill>
              <a:srgbClr val="FFFFFF"/>
            </a:solidFill>
            <a:ln w="9525">
              <a:noFill/>
              <a:miter lim="800000"/>
              <a:headEnd/>
              <a:tailEnd/>
            </a:ln>
          </p:spPr>
          <p:txBody>
            <a:bodyPr/>
            <a:lstStyle/>
            <a:p>
              <a:pPr eaLnBrk="0" hangingPunct="0">
                <a:defRPr/>
              </a:pPr>
              <a:r>
                <a:rPr lang="en-US" sz="1400">
                  <a:latin typeface="+mn-lt"/>
                </a:rPr>
                <a:t>K</a:t>
              </a:r>
            </a:p>
          </p:txBody>
        </p:sp>
        <p:pic>
          <p:nvPicPr>
            <p:cNvPr id="2075" name="Picture 29" descr="espsi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49" y="1968"/>
              <a:ext cx="476" cy="1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0" name="Line 30"/>
            <p:cNvSpPr>
              <a:spLocks noChangeShapeType="1"/>
            </p:cNvSpPr>
            <p:nvPr/>
          </p:nvSpPr>
          <p:spPr bwMode="auto">
            <a:xfrm flipV="1">
              <a:off x="4314" y="2928"/>
              <a:ext cx="196" cy="250"/>
            </a:xfrm>
            <a:prstGeom prst="line">
              <a:avLst/>
            </a:prstGeom>
            <a:noFill/>
            <a:ln w="9525">
              <a:solidFill>
                <a:srgbClr val="000000"/>
              </a:solidFill>
              <a:round/>
              <a:headEnd/>
              <a:tailEnd type="triangle" w="med" len="med"/>
            </a:ln>
          </p:spPr>
          <p:txBody>
            <a:bodyPr/>
            <a:lstStyle/>
            <a:p>
              <a:pPr eaLnBrk="0" hangingPunct="0">
                <a:defRPr/>
              </a:pPr>
              <a:endParaRPr lang="en-GB">
                <a:latin typeface="+mn-lt"/>
              </a:endParaRPr>
            </a:p>
          </p:txBody>
        </p:sp>
        <p:sp>
          <p:nvSpPr>
            <p:cNvPr id="358431" name="Text Box 31"/>
            <p:cNvSpPr txBox="1">
              <a:spLocks noChangeArrowheads="1"/>
            </p:cNvSpPr>
            <p:nvPr/>
          </p:nvSpPr>
          <p:spPr bwMode="auto">
            <a:xfrm>
              <a:off x="3600" y="3178"/>
              <a:ext cx="871" cy="326"/>
            </a:xfrm>
            <a:prstGeom prst="rect">
              <a:avLst/>
            </a:prstGeom>
            <a:solidFill>
              <a:srgbClr val="FFFFFF"/>
            </a:solidFill>
            <a:ln w="9525">
              <a:noFill/>
              <a:miter lim="800000"/>
              <a:headEnd/>
              <a:tailEnd/>
            </a:ln>
          </p:spPr>
          <p:txBody>
            <a:bodyPr/>
            <a:lstStyle/>
            <a:p>
              <a:pPr eaLnBrk="0" hangingPunct="0">
                <a:defRPr/>
              </a:pPr>
              <a:r>
                <a:rPr lang="en-US" sz="1200">
                  <a:latin typeface="+mn-lt"/>
                </a:rPr>
                <a:t>position of crack tip after  ‘jump’</a:t>
              </a:r>
            </a:p>
          </p:txBody>
        </p:sp>
        <p:sp>
          <p:nvSpPr>
            <p:cNvPr id="358432" name="Text Box 32"/>
            <p:cNvSpPr txBox="1">
              <a:spLocks noChangeArrowheads="1"/>
            </p:cNvSpPr>
            <p:nvPr/>
          </p:nvSpPr>
          <p:spPr bwMode="auto">
            <a:xfrm>
              <a:off x="4416" y="1993"/>
              <a:ext cx="133" cy="215"/>
            </a:xfrm>
            <a:prstGeom prst="rect">
              <a:avLst/>
            </a:prstGeom>
            <a:solidFill>
              <a:srgbClr val="FFFFFF"/>
            </a:solidFill>
            <a:ln w="9525">
              <a:noFill/>
              <a:miter lim="800000"/>
              <a:headEnd/>
              <a:tailEnd/>
            </a:ln>
          </p:spPr>
          <p:txBody>
            <a:bodyPr/>
            <a:lstStyle/>
            <a:p>
              <a:pPr eaLnBrk="0" hangingPunct="0">
                <a:defRPr/>
              </a:pPr>
              <a:r>
                <a:rPr lang="en-US" sz="1400">
                  <a:latin typeface="+mn-lt"/>
                </a:rPr>
                <a:t>L</a:t>
              </a:r>
            </a:p>
          </p:txBody>
        </p:sp>
      </p:grpSp>
      <p:sp>
        <p:nvSpPr>
          <p:cNvPr id="358433" name="Rectangle 33"/>
          <p:cNvSpPr>
            <a:spLocks noChangeArrowheads="1"/>
          </p:cNvSpPr>
          <p:nvPr/>
        </p:nvSpPr>
        <p:spPr bwMode="auto">
          <a:xfrm>
            <a:off x="407988" y="642938"/>
            <a:ext cx="8307387" cy="500062"/>
          </a:xfrm>
          <a:prstGeom prst="rect">
            <a:avLst/>
          </a:prstGeom>
          <a:noFill/>
          <a:ln w="9525">
            <a:noFill/>
            <a:miter lim="800000"/>
            <a:headEnd/>
            <a:tailEnd/>
          </a:ln>
          <a:effectLst/>
        </p:spPr>
        <p:txBody>
          <a:bodyPr anchor="ctr"/>
          <a:lstStyle/>
          <a:p>
            <a:pPr>
              <a:defRPr/>
            </a:pPr>
            <a:r>
              <a:rPr lang="en-GB" sz="2400" dirty="0">
                <a:latin typeface="+mj-lt"/>
              </a:rPr>
              <a:t>Variable Amplitude Loading</a:t>
            </a:r>
            <a:r>
              <a:rPr lang="en-GB" sz="3600" dirty="0">
                <a:latin typeface="+mj-lt"/>
              </a:rPr>
              <a:t> </a:t>
            </a:r>
            <a:r>
              <a:rPr lang="en-GB" sz="2400" dirty="0">
                <a:latin typeface="+mj-lt"/>
              </a:rPr>
              <a:t>(4-8kN at 5Hz, with 1-10 every 20 cycles)</a:t>
            </a: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EBB7DE78-7E6D-4514-A0EA-6DAF2478CD2D}"/>
              </a:ext>
            </a:extLst>
          </p:cNvPr>
          <p:cNvSpPr>
            <a:spLocks noGrp="1" noChangeArrowheads="1"/>
          </p:cNvSpPr>
          <p:nvPr>
            <p:ph type="title"/>
          </p:nvPr>
        </p:nvSpPr>
        <p:spPr>
          <a:xfrm>
            <a:off x="457200" y="260350"/>
            <a:ext cx="8229600" cy="576263"/>
          </a:xfrm>
        </p:spPr>
        <p:txBody>
          <a:bodyPr/>
          <a:lstStyle/>
          <a:p>
            <a:r>
              <a:rPr lang="en-GB" altLang="en-US" dirty="0"/>
              <a:t>Carbon core rigging fibre cut/breakage</a:t>
            </a:r>
          </a:p>
        </p:txBody>
      </p:sp>
      <p:pic>
        <p:nvPicPr>
          <p:cNvPr id="48132" name="Content Placeholder 28" descr="A close-up of a pen&#10;&#10;Description automatically generated with medium confidence">
            <a:extLst>
              <a:ext uri="{FF2B5EF4-FFF2-40B4-BE49-F238E27FC236}">
                <a16:creationId xmlns:a16="http://schemas.microsoft.com/office/drawing/2014/main" id="{0D24722A-3A3F-4529-884E-584A241E33C7}"/>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rot="10800000">
            <a:off x="2627372" y="1837047"/>
            <a:ext cx="3394075" cy="865187"/>
          </a:xfrm>
        </p:spPr>
      </p:pic>
      <p:pic>
        <p:nvPicPr>
          <p:cNvPr id="48133" name="Content Placeholder 26" descr="A picture containing tool&#10;&#10;Description automatically generated">
            <a:extLst>
              <a:ext uri="{FF2B5EF4-FFF2-40B4-BE49-F238E27FC236}">
                <a16:creationId xmlns:a16="http://schemas.microsoft.com/office/drawing/2014/main" id="{DF4973C8-ED91-4C3B-8321-A768976D53F9}"/>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rot="10800000">
            <a:off x="2627373" y="895664"/>
            <a:ext cx="3394075" cy="866775"/>
          </a:xfrm>
        </p:spPr>
      </p:pic>
      <p:pic>
        <p:nvPicPr>
          <p:cNvPr id="48134" name="Content Placeholder 12" descr="A picture containing stationary, writing implement, pen&#10;&#10;Description automatically generated">
            <a:extLst>
              <a:ext uri="{FF2B5EF4-FFF2-40B4-BE49-F238E27FC236}">
                <a16:creationId xmlns:a16="http://schemas.microsoft.com/office/drawing/2014/main" id="{36CF9C21-0D60-413E-A81A-E129F1447AA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0207" y="908051"/>
            <a:ext cx="1307255" cy="1793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5" name="Content Placeholder 14" descr="A picture containing black, dark&#10;&#10;Description automatically generated">
            <a:extLst>
              <a:ext uri="{FF2B5EF4-FFF2-40B4-BE49-F238E27FC236}">
                <a16:creationId xmlns:a16="http://schemas.microsoft.com/office/drawing/2014/main" id="{596FAAAF-90B6-4309-A3B7-B528712F455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8974" y="2777925"/>
            <a:ext cx="2807916" cy="1310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6" name="Content Placeholder 12" descr="A picture containing black, dark, night&#10;&#10;Description automatically generated">
            <a:extLst>
              <a:ext uri="{FF2B5EF4-FFF2-40B4-BE49-F238E27FC236}">
                <a16:creationId xmlns:a16="http://schemas.microsoft.com/office/drawing/2014/main" id="{2D1DF3A7-4A6A-4A51-9BD5-61A2BF5B878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449" y="2768737"/>
            <a:ext cx="2807915" cy="1310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7" name="Picture 32">
            <a:extLst>
              <a:ext uri="{FF2B5EF4-FFF2-40B4-BE49-F238E27FC236}">
                <a16:creationId xmlns:a16="http://schemas.microsoft.com/office/drawing/2014/main" id="{396C4B74-5C67-45C6-93A4-D53A5BF350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672" y="4365104"/>
            <a:ext cx="4277047" cy="175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8" name="TextBox 33">
            <a:extLst>
              <a:ext uri="{FF2B5EF4-FFF2-40B4-BE49-F238E27FC236}">
                <a16:creationId xmlns:a16="http://schemas.microsoft.com/office/drawing/2014/main" id="{0B31B63D-576F-41FA-AAEA-7AB1A0A762E3}"/>
              </a:ext>
            </a:extLst>
          </p:cNvPr>
          <p:cNvSpPr txBox="1">
            <a:spLocks noChangeArrowheads="1"/>
          </p:cNvSpPr>
          <p:nvPr/>
        </p:nvSpPr>
        <p:spPr bwMode="auto">
          <a:xfrm>
            <a:off x="6237288" y="1489075"/>
            <a:ext cx="2493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a:t>Carbon reinforced rod,</a:t>
            </a:r>
          </a:p>
          <a:p>
            <a:r>
              <a:rPr lang="en-GB" altLang="en-US"/>
              <a:t> 10 mm dia</a:t>
            </a:r>
          </a:p>
        </p:txBody>
      </p:sp>
      <p:pic>
        <p:nvPicPr>
          <p:cNvPr id="12" name="Content Placeholder 11" descr="A picture containing dark&#10;&#10;Description automatically generated">
            <a:extLst>
              <a:ext uri="{FF2B5EF4-FFF2-40B4-BE49-F238E27FC236}">
                <a16:creationId xmlns:a16="http://schemas.microsoft.com/office/drawing/2014/main" id="{52FFC3B5-B4FC-49A8-A928-28D46623DBE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5639"/>
          <a:stretch/>
        </p:blipFill>
        <p:spPr bwMode="auto">
          <a:xfrm rot="16200000">
            <a:off x="7044740" y="3288506"/>
            <a:ext cx="2599282"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Content Placeholder 8" descr="A picture containing dark&#10;&#10;Description automatically generated">
            <a:extLst>
              <a:ext uri="{FF2B5EF4-FFF2-40B4-BE49-F238E27FC236}">
                <a16:creationId xmlns:a16="http://schemas.microsoft.com/office/drawing/2014/main" id="{7FD96E08-F57F-4920-965A-3E1D7C38D8A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639"/>
          <a:stretch/>
        </p:blipFill>
        <p:spPr bwMode="auto">
          <a:xfrm rot="16200000">
            <a:off x="5972349" y="3252787"/>
            <a:ext cx="2599282"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8DABA133-E6D8-4206-95FA-30DDE4F59EFF}"/>
              </a:ext>
            </a:extLst>
          </p:cNvPr>
          <p:cNvSpPr txBox="1"/>
          <p:nvPr/>
        </p:nvSpPr>
        <p:spPr>
          <a:xfrm>
            <a:off x="7119640" y="5236194"/>
            <a:ext cx="1680781" cy="646331"/>
          </a:xfrm>
          <a:prstGeom prst="rect">
            <a:avLst/>
          </a:prstGeom>
          <a:noFill/>
        </p:spPr>
        <p:txBody>
          <a:bodyPr wrap="none" rtlCol="0">
            <a:spAutoFit/>
          </a:bodyPr>
          <a:lstStyle/>
          <a:p>
            <a:r>
              <a:rPr lang="en-GB" dirty="0"/>
              <a:t>Out-of-plane</a:t>
            </a:r>
          </a:p>
          <a:p>
            <a:r>
              <a:rPr lang="en-GB" dirty="0"/>
              <a:t>NO RESULT!!!</a:t>
            </a:r>
          </a:p>
        </p:txBody>
      </p:sp>
      <p:sp>
        <p:nvSpPr>
          <p:cNvPr id="3" name="TextBox 2">
            <a:extLst>
              <a:ext uri="{FF2B5EF4-FFF2-40B4-BE49-F238E27FC236}">
                <a16:creationId xmlns:a16="http://schemas.microsoft.com/office/drawing/2014/main" id="{539C7C33-5098-4340-9922-70C13D4D1C8B}"/>
              </a:ext>
            </a:extLst>
          </p:cNvPr>
          <p:cNvSpPr txBox="1"/>
          <p:nvPr/>
        </p:nvSpPr>
        <p:spPr>
          <a:xfrm>
            <a:off x="2608280" y="4039513"/>
            <a:ext cx="2095445" cy="369332"/>
          </a:xfrm>
          <a:prstGeom prst="rect">
            <a:avLst/>
          </a:prstGeom>
          <a:noFill/>
        </p:spPr>
        <p:txBody>
          <a:bodyPr wrap="none" rtlCol="0">
            <a:spAutoFit/>
          </a:bodyPr>
          <a:lstStyle/>
          <a:p>
            <a:r>
              <a:rPr lang="en-GB" dirty="0"/>
              <a:t>Horizontal in-plane</a:t>
            </a:r>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4112" y="3513544"/>
            <a:ext cx="8875776" cy="2651760"/>
          </a:xfrm>
          <a:prstGeom prst="rect">
            <a:avLst/>
          </a:prstGeom>
        </p:spPr>
      </p:pic>
      <p:sp>
        <p:nvSpPr>
          <p:cNvPr id="20482" name="Title 1"/>
          <p:cNvSpPr>
            <a:spLocks noGrp="1"/>
          </p:cNvSpPr>
          <p:nvPr>
            <p:ph type="title"/>
          </p:nvPr>
        </p:nvSpPr>
        <p:spPr>
          <a:xfrm>
            <a:off x="134112" y="39762"/>
            <a:ext cx="8902384" cy="868958"/>
          </a:xfrm>
        </p:spPr>
        <p:txBody>
          <a:bodyPr/>
          <a:lstStyle/>
          <a:p>
            <a:r>
              <a:rPr lang="en-US" altLang="en-US" sz="3200" dirty="0">
                <a:solidFill>
                  <a:schemeClr val="tx1"/>
                </a:solidFill>
              </a:rPr>
              <a:t>Creating NDT Standards – all Out of Plane!!!</a:t>
            </a:r>
            <a:endParaRPr lang="en-GB" altLang="en-US" sz="3200" dirty="0">
              <a:solidFill>
                <a:schemeClr val="tx1"/>
              </a:solidFill>
            </a:endParaRPr>
          </a:p>
        </p:txBody>
      </p:sp>
      <p:sp>
        <p:nvSpPr>
          <p:cNvPr id="20486" name="Text Box 6"/>
          <p:cNvSpPr txBox="1">
            <a:spLocks noChangeArrowheads="1"/>
          </p:cNvSpPr>
          <p:nvPr/>
        </p:nvSpPr>
        <p:spPr bwMode="auto">
          <a:xfrm>
            <a:off x="3550791" y="3204265"/>
            <a:ext cx="548570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err="1"/>
              <a:t>Disbonds</a:t>
            </a:r>
            <a:r>
              <a:rPr lang="en-US" altLang="en-US" sz="1600" dirty="0"/>
              <a:t>, Crushed core, Excessive adhesive, Delaminations, Core </a:t>
            </a:r>
            <a:r>
              <a:rPr lang="en-US" altLang="en-US" sz="1600" dirty="0" err="1"/>
              <a:t>unbonds</a:t>
            </a:r>
            <a:r>
              <a:rPr lang="en-US" altLang="en-US" sz="1600" dirty="0"/>
              <a:t> all revealed in real time</a:t>
            </a:r>
          </a:p>
        </p:txBody>
      </p:sp>
      <p:sp>
        <p:nvSpPr>
          <p:cNvPr id="2" name="Rectangle 1"/>
          <p:cNvSpPr/>
          <p:nvPr/>
        </p:nvSpPr>
        <p:spPr>
          <a:xfrm>
            <a:off x="395536" y="843677"/>
            <a:ext cx="8176344" cy="2585323"/>
          </a:xfrm>
          <a:prstGeom prst="rect">
            <a:avLst/>
          </a:prstGeom>
        </p:spPr>
        <p:txBody>
          <a:bodyPr wrap="square">
            <a:spAutoFit/>
          </a:bodyPr>
          <a:lstStyle/>
          <a:p>
            <a:pPr marL="285750" indent="-285750">
              <a:buFont typeface="Arial" panose="020B0604020202020204" pitchFamily="34" charset="0"/>
              <a:buChar char="•"/>
            </a:pPr>
            <a:r>
              <a:rPr lang="en-GB" dirty="0"/>
              <a:t>ASTM E2581 – 14, Standard Practice for </a:t>
            </a:r>
            <a:r>
              <a:rPr lang="en-GB" dirty="0" err="1"/>
              <a:t>Shearography</a:t>
            </a:r>
            <a:r>
              <a:rPr lang="en-GB" dirty="0"/>
              <a:t> of Polymer Matrix Composites and Sandwich Core Materials in Aerospace Applications</a:t>
            </a:r>
          </a:p>
          <a:p>
            <a:pPr marL="285750" indent="-285750">
              <a:buFont typeface="Arial" panose="020B0604020202020204" pitchFamily="34" charset="0"/>
              <a:buChar char="•"/>
            </a:pPr>
            <a:r>
              <a:rPr lang="en-GB" dirty="0"/>
              <a:t>BS EN 4179:2009; Aerospace series. Qualification and approval of personnel for non-destructive testing</a:t>
            </a:r>
          </a:p>
          <a:p>
            <a:pPr marL="285750" indent="-285750">
              <a:buFont typeface="Arial" panose="020B0604020202020204" pitchFamily="34" charset="0"/>
              <a:buChar char="•"/>
            </a:pPr>
            <a:r>
              <a:rPr lang="en-GB" dirty="0"/>
              <a:t>NAS410 4th Edition, December 19, 2014; NAS CERTIFICATION &amp; QUALIFICATION OF NONDESTRUCTIVE TEST PERSONNEL</a:t>
            </a:r>
          </a:p>
          <a:p>
            <a:pPr marL="285750" indent="-285750">
              <a:buFont typeface="Arial" panose="020B0604020202020204" pitchFamily="34" charset="0"/>
              <a:buChar char="•"/>
            </a:pPr>
            <a:r>
              <a:rPr lang="en-GB" dirty="0"/>
              <a:t>SNT-TC-1A, 2011 Edition, and ASNT Standard Topical Outlines for Qualification of </a:t>
            </a:r>
            <a:r>
              <a:rPr lang="en-GB" dirty="0" err="1"/>
              <a:t>Nondestructive</a:t>
            </a:r>
            <a:r>
              <a:rPr lang="en-GB" dirty="0"/>
              <a:t> Testing Personnel (ANSI/ASNT CP-105-2011)</a:t>
            </a:r>
          </a:p>
        </p:txBody>
      </p:sp>
    </p:spTree>
    <p:extLst>
      <p:ext uri="{BB962C8B-B14F-4D97-AF65-F5344CB8AC3E}">
        <p14:creationId xmlns:p14="http://schemas.microsoft.com/office/powerpoint/2010/main" val="126922183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7" name="Picture 4" descr="SEVdef2"/>
          <p:cNvPicPr>
            <a:picLocks noChangeAspect="1" noChangeArrowheads="1"/>
          </p:cNvPicPr>
          <p:nvPr/>
        </p:nvPicPr>
        <p:blipFill>
          <a:blip r:embed="rId3" cstate="email">
            <a:lum bright="6000" contrast="12000"/>
            <a:extLst>
              <a:ext uri="{28A0092B-C50C-407E-A947-70E740481C1C}">
                <a14:useLocalDpi xmlns:a14="http://schemas.microsoft.com/office/drawing/2010/main"/>
              </a:ext>
            </a:extLst>
          </a:blip>
          <a:srcRect l="9348" r="12221"/>
          <a:stretch>
            <a:fillRect/>
          </a:stretch>
        </p:blipFill>
        <p:spPr bwMode="auto">
          <a:xfrm>
            <a:off x="4427984" y="3003302"/>
            <a:ext cx="237172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itle 1"/>
          <p:cNvSpPr>
            <a:spLocks noGrp="1"/>
          </p:cNvSpPr>
          <p:nvPr>
            <p:ph type="title"/>
          </p:nvPr>
        </p:nvSpPr>
        <p:spPr>
          <a:xfrm>
            <a:off x="0" y="418183"/>
            <a:ext cx="9144000" cy="490537"/>
          </a:xfrm>
        </p:spPr>
        <p:txBody>
          <a:bodyPr>
            <a:noAutofit/>
          </a:bodyPr>
          <a:lstStyle/>
          <a:p>
            <a:r>
              <a:rPr lang="en-GB" altLang="en-US" sz="3200" dirty="0"/>
              <a:t>All carbon fibre composite new boat hulls, decks and superstructures are tested for RNLI</a:t>
            </a:r>
          </a:p>
        </p:txBody>
      </p:sp>
      <p:pic>
        <p:nvPicPr>
          <p:cNvPr id="22531" name="Picture 2" descr="No 2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255713"/>
            <a:ext cx="2357438"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DSC00013_croppe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5413" y="3009900"/>
            <a:ext cx="2701131" cy="162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5"/>
          <p:cNvSpPr txBox="1">
            <a:spLocks noChangeArrowheads="1"/>
          </p:cNvSpPr>
          <p:nvPr/>
        </p:nvSpPr>
        <p:spPr bwMode="auto">
          <a:xfrm>
            <a:off x="1331640" y="4649023"/>
            <a:ext cx="7704855"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25" tIns="42062" rIns="84125" bIns="42062"/>
          <a:lstStyle>
            <a:lvl1pPr>
              <a:spcBef>
                <a:spcPct val="20000"/>
              </a:spcBef>
              <a:buClr>
                <a:schemeClr val="hlink"/>
              </a:buClr>
              <a:buSzPct val="100000"/>
              <a:buFont typeface="Wingdings" pitchFamily="2" charset="2"/>
              <a:buChar char="§"/>
              <a:defRPr sz="2800">
                <a:solidFill>
                  <a:schemeClr val="tx1"/>
                </a:solidFill>
                <a:latin typeface="Arial" charset="0"/>
              </a:defRPr>
            </a:lvl1pPr>
            <a:lvl2pPr marL="742950" indent="-285750">
              <a:spcBef>
                <a:spcPct val="20000"/>
              </a:spcBef>
              <a:buClr>
                <a:schemeClr val="hlink"/>
              </a:buClr>
              <a:buSzPct val="100000"/>
              <a:buFont typeface="Wingdings" pitchFamily="2" charset="2"/>
              <a:buChar char="§"/>
              <a:defRPr sz="2600">
                <a:solidFill>
                  <a:schemeClr val="tx1"/>
                </a:solidFill>
                <a:latin typeface="Arial" charset="0"/>
              </a:defRPr>
            </a:lvl2pPr>
            <a:lvl3pPr marL="1143000" indent="-228600">
              <a:spcBef>
                <a:spcPct val="20000"/>
              </a:spcBef>
              <a:buClr>
                <a:schemeClr val="hlink"/>
              </a:buClr>
              <a:buSzPct val="100000"/>
              <a:buFont typeface="Wingdings" pitchFamily="2" charset="2"/>
              <a:buChar char="§"/>
              <a:defRPr sz="2400">
                <a:solidFill>
                  <a:schemeClr val="tx1"/>
                </a:solidFill>
                <a:latin typeface="Arial" charset="0"/>
              </a:defRPr>
            </a:lvl3pPr>
            <a:lvl4pPr marL="1600200" indent="-228600">
              <a:spcBef>
                <a:spcPct val="20000"/>
              </a:spcBef>
              <a:buClr>
                <a:schemeClr val="hlink"/>
              </a:buClr>
              <a:buFont typeface="Wingdings" pitchFamily="2" charset="2"/>
              <a:buChar char="§"/>
              <a:defRPr sz="2200">
                <a:solidFill>
                  <a:schemeClr val="tx1"/>
                </a:solidFill>
                <a:latin typeface="Arial" charset="0"/>
              </a:defRPr>
            </a:lvl4pPr>
            <a:lvl5pPr marL="2057400" indent="-228600">
              <a:spcBef>
                <a:spcPct val="20000"/>
              </a:spcBef>
              <a:buClr>
                <a:schemeClr val="tx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charset="0"/>
              </a:defRPr>
            </a:lvl9pPr>
          </a:lstStyle>
          <a:p>
            <a:pPr marL="285750" indent="-285750">
              <a:spcBef>
                <a:spcPct val="0"/>
              </a:spcBef>
              <a:buClrTx/>
              <a:buSzTx/>
            </a:pPr>
            <a:r>
              <a:rPr lang="en-US" altLang="en-US" sz="1600" dirty="0"/>
              <a:t>The hardware provides; High speed 1m</a:t>
            </a:r>
            <a:r>
              <a:rPr lang="en-US" altLang="en-US" sz="1600" baseline="30000" dirty="0"/>
              <a:t>2</a:t>
            </a:r>
            <a:r>
              <a:rPr lang="en-US" altLang="en-US" sz="1600" dirty="0"/>
              <a:t> per min, reliable, repeatable and safety critical assessment, weighs 3.5kg</a:t>
            </a:r>
          </a:p>
          <a:p>
            <a:pPr marL="285750" indent="-285750">
              <a:spcBef>
                <a:spcPct val="0"/>
              </a:spcBef>
              <a:buClrTx/>
              <a:buSzTx/>
            </a:pPr>
            <a:r>
              <a:rPr lang="en-US" altLang="en-US" sz="1600" dirty="0"/>
              <a:t>Ergonomic, capable of single person operation, fully complies with all safety and handling regulations. Information has to be presented in an unambiguous way and be suitably archived with all test parameters.</a:t>
            </a:r>
          </a:p>
          <a:p>
            <a:pPr marL="285750" indent="-285750">
              <a:spcBef>
                <a:spcPct val="0"/>
              </a:spcBef>
              <a:buClrTx/>
              <a:buSzTx/>
            </a:pPr>
            <a:r>
              <a:rPr lang="en-US" altLang="en-US" sz="1600" dirty="0"/>
              <a:t>Laser Safety – Class 2, inherently safe in ALL conditions </a:t>
            </a:r>
          </a:p>
          <a:p>
            <a:pPr>
              <a:spcBef>
                <a:spcPct val="0"/>
              </a:spcBef>
              <a:buClrTx/>
              <a:buSzTx/>
              <a:buFontTx/>
              <a:buNone/>
            </a:pPr>
            <a:endParaRPr lang="en-US" altLang="en-US" sz="1600" dirty="0"/>
          </a:p>
          <a:p>
            <a:pPr>
              <a:spcBef>
                <a:spcPct val="0"/>
              </a:spcBef>
              <a:buClrTx/>
              <a:buSzTx/>
              <a:buFontTx/>
              <a:buNone/>
            </a:pPr>
            <a:endParaRPr lang="en-US" altLang="en-US" sz="1600" dirty="0"/>
          </a:p>
        </p:txBody>
      </p:sp>
      <p:pic>
        <p:nvPicPr>
          <p:cNvPr id="22534" name="Picture 2" descr="Pentland Firth 2 2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65375" y="1244600"/>
            <a:ext cx="2506663"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3" descr="Hull arrive at VTH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913313" y="1439863"/>
            <a:ext cx="3579812"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2" descr="SEVdef1"/>
          <p:cNvPicPr>
            <a:picLocks noChangeAspect="1" noChangeArrowheads="1"/>
          </p:cNvPicPr>
          <p:nvPr/>
        </p:nvPicPr>
        <p:blipFill>
          <a:blip r:embed="rId8" cstate="email">
            <a:lum bright="12000" contrast="12000"/>
            <a:extLst>
              <a:ext uri="{28A0092B-C50C-407E-A947-70E740481C1C}">
                <a14:useLocalDpi xmlns:a14="http://schemas.microsoft.com/office/drawing/2010/main"/>
              </a:ext>
            </a:extLst>
          </a:blip>
          <a:srcRect/>
          <a:stretch>
            <a:fillRect/>
          </a:stretch>
        </p:blipFill>
        <p:spPr bwMode="auto">
          <a:xfrm>
            <a:off x="2436812" y="3011106"/>
            <a:ext cx="2363788"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3" descr="SEvdef3"/>
          <p:cNvPicPr>
            <a:picLocks noChangeAspect="1" noChangeArrowheads="1"/>
          </p:cNvPicPr>
          <p:nvPr/>
        </p:nvPicPr>
        <p:blipFill>
          <a:blip r:embed="rId9" cstate="email">
            <a:lum bright="12000"/>
            <a:extLst>
              <a:ext uri="{28A0092B-C50C-407E-A947-70E740481C1C}">
                <a14:useLocalDpi xmlns:a14="http://schemas.microsoft.com/office/drawing/2010/main"/>
              </a:ext>
            </a:extLst>
          </a:blip>
          <a:srcRect/>
          <a:stretch>
            <a:fillRect/>
          </a:stretch>
        </p:blipFill>
        <p:spPr bwMode="auto">
          <a:xfrm>
            <a:off x="6372200" y="3063493"/>
            <a:ext cx="27178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2038" y="4649023"/>
            <a:ext cx="1080120" cy="1467885"/>
          </a:xfrm>
          <a:prstGeom prst="rect">
            <a:avLst/>
          </a:prstGeom>
        </p:spPr>
      </p:pic>
    </p:spTree>
    <p:extLst>
      <p:ext uri="{BB962C8B-B14F-4D97-AF65-F5344CB8AC3E}">
        <p14:creationId xmlns:p14="http://schemas.microsoft.com/office/powerpoint/2010/main" val="597875532"/>
      </p:ext>
    </p:extLst>
  </p:cSld>
  <p:clrMapOvr>
    <a:masterClrMapping/>
  </p:clrMapOvr>
  <p:transition advClick="0">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214313" y="404813"/>
            <a:ext cx="8824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16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buFontTx/>
              <a:buNone/>
            </a:pPr>
            <a:r>
              <a:rPr lang="en-GB" altLang="en-US" sz="2800">
                <a:solidFill>
                  <a:srgbClr val="000000"/>
                </a:solidFill>
              </a:rPr>
              <a:t>Improvements due to the introduction of shearography</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4112" y="829056"/>
            <a:ext cx="8875776" cy="5199888"/>
          </a:xfrm>
          <a:prstGeom prst="rect">
            <a:avLst/>
          </a:prstGeom>
        </p:spPr>
      </p:pic>
    </p:spTree>
    <p:extLst>
      <p:ext uri="{BB962C8B-B14F-4D97-AF65-F5344CB8AC3E}">
        <p14:creationId xmlns:p14="http://schemas.microsoft.com/office/powerpoint/2010/main" val="1590635619"/>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7"/>
          <p:cNvSpPr>
            <a:spLocks noGrp="1"/>
          </p:cNvSpPr>
          <p:nvPr>
            <p:ph type="title"/>
          </p:nvPr>
        </p:nvSpPr>
        <p:spPr>
          <a:xfrm>
            <a:off x="457200" y="274638"/>
            <a:ext cx="8229600" cy="634082"/>
          </a:xfrm>
        </p:spPr>
        <p:txBody>
          <a:bodyPr/>
          <a:lstStyle/>
          <a:p>
            <a:r>
              <a:rPr lang="en-GB" altLang="en-US" dirty="0"/>
              <a:t>Defining the damage area</a:t>
            </a:r>
          </a:p>
        </p:txBody>
      </p:sp>
      <p:sp>
        <p:nvSpPr>
          <p:cNvPr id="19459" name="Text Placeholder 8"/>
          <p:cNvSpPr>
            <a:spLocks noGrp="1"/>
          </p:cNvSpPr>
          <p:nvPr>
            <p:ph type="body" idx="1"/>
          </p:nvPr>
        </p:nvSpPr>
        <p:spPr>
          <a:xfrm>
            <a:off x="499738" y="1124744"/>
            <a:ext cx="8147050" cy="401638"/>
          </a:xfrm>
        </p:spPr>
        <p:txBody>
          <a:bodyPr/>
          <a:lstStyle/>
          <a:p>
            <a:r>
              <a:rPr lang="en-GB" altLang="en-US" b="0" dirty="0"/>
              <a:t>Tamar after frontal collision at speed with another vessel</a:t>
            </a:r>
            <a:endParaRPr lang="en-GB" alt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991" y="1556792"/>
            <a:ext cx="8924544" cy="2072640"/>
          </a:xfrm>
          <a:prstGeom prst="rect">
            <a:avLst/>
          </a:prstGeom>
        </p:spPr>
      </p:pic>
      <p:sp>
        <p:nvSpPr>
          <p:cNvPr id="2" name="Rectangle 1"/>
          <p:cNvSpPr/>
          <p:nvPr/>
        </p:nvSpPr>
        <p:spPr>
          <a:xfrm>
            <a:off x="4932040" y="5229200"/>
            <a:ext cx="2428870" cy="461665"/>
          </a:xfrm>
          <a:prstGeom prst="rect">
            <a:avLst/>
          </a:prstGeom>
        </p:spPr>
        <p:txBody>
          <a:bodyPr wrap="none">
            <a:spAutoFit/>
          </a:bodyPr>
          <a:lstStyle/>
          <a:p>
            <a:r>
              <a:rPr lang="en-GB" altLang="en-US" sz="2400" dirty="0"/>
              <a:t>Repair complete</a:t>
            </a:r>
            <a:endParaRPr lang="en-GB" sz="24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5656" y="3752403"/>
            <a:ext cx="3582168" cy="2276594"/>
          </a:xfrm>
          <a:prstGeom prst="rect">
            <a:avLst/>
          </a:prstGeom>
        </p:spPr>
      </p:pic>
    </p:spTree>
    <p:extLst>
      <p:ext uri="{BB962C8B-B14F-4D97-AF65-F5344CB8AC3E}">
        <p14:creationId xmlns:p14="http://schemas.microsoft.com/office/powerpoint/2010/main" val="246210172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57808"/>
            <a:ext cx="8229600" cy="1143000"/>
          </a:xfrm>
        </p:spPr>
        <p:txBody>
          <a:bodyPr/>
          <a:lstStyle/>
          <a:p>
            <a:pPr algn="l"/>
            <a:r>
              <a:rPr lang="en-GB" dirty="0"/>
              <a:t>Safety Lessons - Loss of the yacht </a:t>
            </a:r>
            <a:r>
              <a:rPr lang="en-GB" dirty="0" err="1"/>
              <a:t>Cheeki</a:t>
            </a:r>
            <a:r>
              <a:rPr lang="en-GB" dirty="0"/>
              <a:t> </a:t>
            </a:r>
            <a:r>
              <a:rPr lang="en-GB" dirty="0" err="1"/>
              <a:t>Rafiki</a:t>
            </a:r>
            <a:r>
              <a:rPr lang="en-GB" dirty="0"/>
              <a:t> and its four crew </a:t>
            </a:r>
            <a:br>
              <a:rPr lang="en-GB" dirty="0"/>
            </a:br>
            <a:r>
              <a:rPr lang="en-GB" sz="2000" dirty="0"/>
              <a:t>(Paul </a:t>
            </a:r>
            <a:r>
              <a:rPr lang="en-GB" sz="2000" dirty="0" err="1"/>
              <a:t>Goslin</a:t>
            </a:r>
            <a:r>
              <a:rPr lang="en-GB" sz="2000" dirty="0"/>
              <a:t>, James Male, Steve Warren </a:t>
            </a:r>
            <a:br>
              <a:rPr lang="en-GB" sz="2000" dirty="0"/>
            </a:br>
            <a:r>
              <a:rPr lang="en-GB" sz="2000" dirty="0"/>
              <a:t>and Andrew Bridge)</a:t>
            </a:r>
            <a:br>
              <a:rPr lang="en-GB" sz="2000" dirty="0"/>
            </a:br>
            <a:r>
              <a:rPr lang="en-GB" sz="2000" dirty="0">
                <a:solidFill>
                  <a:srgbClr val="7030A0"/>
                </a:solidFill>
              </a:rPr>
              <a:t>MAIB - FLYER TO THE LEISURE INDUSTRY</a:t>
            </a:r>
            <a:endParaRPr lang="en-GB" dirty="0">
              <a:solidFill>
                <a:srgbClr val="7030A0"/>
              </a:solidFill>
            </a:endParaRPr>
          </a:p>
        </p:txBody>
      </p:sp>
      <p:sp>
        <p:nvSpPr>
          <p:cNvPr id="3" name="Content Placeholder 2"/>
          <p:cNvSpPr>
            <a:spLocks noGrp="1"/>
          </p:cNvSpPr>
          <p:nvPr>
            <p:ph idx="1"/>
          </p:nvPr>
        </p:nvSpPr>
        <p:spPr>
          <a:xfrm>
            <a:off x="20878" y="2536849"/>
            <a:ext cx="9006905" cy="3700463"/>
          </a:xfrm>
        </p:spPr>
        <p:txBody>
          <a:bodyPr/>
          <a:lstStyle/>
          <a:p>
            <a:pPr>
              <a:buFont typeface="+mj-lt"/>
              <a:buAutoNum type="arabicPeriod"/>
            </a:pPr>
            <a:r>
              <a:rPr lang="en-GB" sz="1600" dirty="0"/>
              <a:t>Matrix detachment is possible in yachts where a GRP matrix and hull are bonded together. The probability of this occurring will increase with longer and harder yacht usage. </a:t>
            </a:r>
            <a:r>
              <a:rPr lang="en-GB" sz="1600" dirty="0">
                <a:highlight>
                  <a:srgbClr val="FFFF00"/>
                </a:highlight>
              </a:rPr>
              <a:t>There is therefore a need for regular structural inspection by a nominated competent person as part of a formal verifiable procedure</a:t>
            </a:r>
            <a:r>
              <a:rPr lang="en-GB" sz="1600" dirty="0"/>
              <a:t>, as well as before embarking on an ocean passage.</a:t>
            </a:r>
          </a:p>
          <a:p>
            <a:pPr>
              <a:buFont typeface="+mj-lt"/>
              <a:buAutoNum type="arabicPeriod"/>
            </a:pPr>
            <a:r>
              <a:rPr lang="en-GB" sz="1600" dirty="0"/>
              <a:t>Owing to the continuous nature of a matrix where solid floors are in place, particularly where the keel is attached to the hull, it may be difficult to readily identify areas where a detachment has occurred. There are differing opinions among surveyors and GRP repairers with regard to what are appropriate methods of inspection and repair, including the circumstances in which the keel should be removed. </a:t>
            </a:r>
            <a:r>
              <a:rPr lang="en-GB" sz="1600" dirty="0">
                <a:highlight>
                  <a:srgbClr val="FFFF00"/>
                </a:highlight>
              </a:rPr>
              <a:t>There is therefore a desire for best practice industry-wide guidance to be developed.</a:t>
            </a:r>
          </a:p>
          <a:p>
            <a:pPr>
              <a:buFont typeface="+mj-lt"/>
              <a:buAutoNum type="arabicPeriod"/>
            </a:pPr>
            <a:r>
              <a:rPr lang="en-GB" sz="1600" dirty="0"/>
              <a:t>Any grounding has the potential to cause significantly more damage than may be subjectively assessed or visually apparent, including matrix detachment. It is therefore important that all groundings, including those perceived to be ‘light’, result in </a:t>
            </a:r>
            <a:r>
              <a:rPr lang="en-GB" sz="1600" dirty="0">
                <a:highlight>
                  <a:srgbClr val="FFFF00"/>
                </a:highlight>
              </a:rPr>
              <a:t>an inspection for possible damage by a suitably competent person.</a:t>
            </a:r>
          </a:p>
        </p:txBody>
      </p:sp>
      <p:pic>
        <p:nvPicPr>
          <p:cNvPr id="614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9372" y="764704"/>
            <a:ext cx="2629132" cy="174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919887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In-Service  Defects; difference fringes, wrapped and unwrapped phase fringes</a:t>
            </a: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4215" y="1484784"/>
            <a:ext cx="4993136" cy="2520280"/>
          </a:xfrm>
          <a:prstGeom prst="rect">
            <a:avLst/>
          </a:prstGeom>
        </p:spPr>
      </p:pic>
      <p:pic>
        <p:nvPicPr>
          <p:cNvPr id="4" name="Picture 3">
            <a:extLst>
              <a:ext uri="{FF2B5EF4-FFF2-40B4-BE49-F238E27FC236}">
                <a16:creationId xmlns:a16="http://schemas.microsoft.com/office/drawing/2014/main" id="{6FC456E7-337D-4546-8841-55437ED188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603" y="4177998"/>
            <a:ext cx="4246763" cy="1923343"/>
          </a:xfrm>
          <a:prstGeom prst="rect">
            <a:avLst/>
          </a:prstGeom>
        </p:spPr>
      </p:pic>
      <p:pic>
        <p:nvPicPr>
          <p:cNvPr id="6" name="Picture 2">
            <a:extLst>
              <a:ext uri="{FF2B5EF4-FFF2-40B4-BE49-F238E27FC236}">
                <a16:creationId xmlns:a16="http://schemas.microsoft.com/office/drawing/2014/main" id="{9963C615-2E67-443D-94F1-0AB247DA9C7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4088" y="2420888"/>
            <a:ext cx="1580787" cy="1491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a:extLst>
              <a:ext uri="{FF2B5EF4-FFF2-40B4-BE49-F238E27FC236}">
                <a16:creationId xmlns:a16="http://schemas.microsoft.com/office/drawing/2014/main" id="{61B48F7A-10CA-409C-903C-4E59C9E961B7}"/>
              </a:ext>
            </a:extLst>
          </p:cNvPr>
          <p:cNvSpPr txBox="1">
            <a:spLocks noChangeArrowheads="1"/>
          </p:cNvSpPr>
          <p:nvPr/>
        </p:nvSpPr>
        <p:spPr bwMode="auto">
          <a:xfrm>
            <a:off x="5364088" y="3938267"/>
            <a:ext cx="15807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1100" dirty="0"/>
              <a:t>Side Hole defect</a:t>
            </a:r>
          </a:p>
        </p:txBody>
      </p:sp>
      <p:pic>
        <p:nvPicPr>
          <p:cNvPr id="8" name="Picture 3">
            <a:extLst>
              <a:ext uri="{FF2B5EF4-FFF2-40B4-BE49-F238E27FC236}">
                <a16:creationId xmlns:a16="http://schemas.microsoft.com/office/drawing/2014/main" id="{C49657FD-1CF9-40AE-B6B9-7CBCAC1D0B9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63611" y="2420888"/>
            <a:ext cx="1601486" cy="149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a:extLst>
              <a:ext uri="{FF2B5EF4-FFF2-40B4-BE49-F238E27FC236}">
                <a16:creationId xmlns:a16="http://schemas.microsoft.com/office/drawing/2014/main" id="{3A0C28DE-2E2D-4180-9F54-3A14CA9CEEDF}"/>
              </a:ext>
            </a:extLst>
          </p:cNvPr>
          <p:cNvSpPr txBox="1">
            <a:spLocks noChangeArrowheads="1"/>
          </p:cNvSpPr>
          <p:nvPr/>
        </p:nvSpPr>
        <p:spPr bwMode="auto">
          <a:xfrm>
            <a:off x="7161661" y="3938267"/>
            <a:ext cx="1383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1100" dirty="0"/>
              <a:t>Crush Defects</a:t>
            </a:r>
          </a:p>
        </p:txBody>
      </p:sp>
      <p:pic>
        <p:nvPicPr>
          <p:cNvPr id="11" name="Picture 4">
            <a:extLst>
              <a:ext uri="{FF2B5EF4-FFF2-40B4-BE49-F238E27FC236}">
                <a16:creationId xmlns:a16="http://schemas.microsoft.com/office/drawing/2014/main" id="{BDC7DCEF-D22B-4D5D-8F5D-82566B1C045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62521" y="4192240"/>
            <a:ext cx="1581876" cy="14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a:extLst>
              <a:ext uri="{FF2B5EF4-FFF2-40B4-BE49-F238E27FC236}">
                <a16:creationId xmlns:a16="http://schemas.microsoft.com/office/drawing/2014/main" id="{C50BF85D-137B-4353-B953-3591465C03D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64088" y="4192240"/>
            <a:ext cx="1580786" cy="1491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5471675"/>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ltLang="en-US"/>
              <a:t>Submerged high speed impact damage</a:t>
            </a:r>
          </a:p>
        </p:txBody>
      </p:sp>
      <p:pic>
        <p:nvPicPr>
          <p:cNvPr id="20483" name="Content Placeholder 6"/>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4652963" y="3381275"/>
            <a:ext cx="4033837" cy="2640013"/>
          </a:xfrm>
        </p:spPr>
      </p:pic>
      <p:sp>
        <p:nvSpPr>
          <p:cNvPr id="20484" name="Content Placeholder 5"/>
          <p:cNvSpPr>
            <a:spLocks noGrp="1"/>
          </p:cNvSpPr>
          <p:nvPr>
            <p:ph sz="half" idx="1"/>
          </p:nvPr>
        </p:nvSpPr>
        <p:spPr>
          <a:xfrm>
            <a:off x="179388" y="1600200"/>
            <a:ext cx="4321175" cy="3700463"/>
          </a:xfrm>
        </p:spPr>
        <p:txBody>
          <a:bodyPr/>
          <a:lstStyle/>
          <a:p>
            <a:r>
              <a:rPr lang="en-GB" altLang="en-US" sz="2000"/>
              <a:t>The underside of an high prestige ocean racing vessel that hit a submerged railway sleeper. </a:t>
            </a:r>
          </a:p>
          <a:p>
            <a:r>
              <a:rPr lang="en-GB" altLang="en-US" sz="2000"/>
              <a:t>The longitudinals  run either side of the letter ‘B’, on the left hand side you can just see the two little drill holes either side of the line showing wet and dry side. </a:t>
            </a:r>
          </a:p>
          <a:p>
            <a:r>
              <a:rPr lang="en-GB" altLang="en-US" sz="2000"/>
              <a:t>The core samples had been taken prior to inspection, that’s when they realised they needed quantified inspection</a:t>
            </a:r>
          </a:p>
        </p:txBody>
      </p:sp>
      <p:pic>
        <p:nvPicPr>
          <p:cNvPr id="6146" name="Picture 2" descr="Image result for hugo boss boat impact damag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32040" y="1733909"/>
            <a:ext cx="3510951" cy="1319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94836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p:txBody>
          <a:bodyPr/>
          <a:lstStyle/>
          <a:p>
            <a:r>
              <a:rPr lang="en-GB" altLang="en-US"/>
              <a:t>External audit leading to further investigatioon</a:t>
            </a:r>
          </a:p>
        </p:txBody>
      </p:sp>
      <p:sp>
        <p:nvSpPr>
          <p:cNvPr id="21507" name="Text Placeholder 5"/>
          <p:cNvSpPr>
            <a:spLocks noGrp="1"/>
          </p:cNvSpPr>
          <p:nvPr>
            <p:ph type="body" idx="1"/>
          </p:nvPr>
        </p:nvSpPr>
        <p:spPr>
          <a:xfrm>
            <a:off x="457200" y="1781175"/>
            <a:ext cx="4040188" cy="639763"/>
          </a:xfrm>
        </p:spPr>
        <p:txBody>
          <a:bodyPr/>
          <a:lstStyle/>
          <a:p>
            <a:r>
              <a:rPr lang="en-GB" altLang="en-US" sz="1800" b="0"/>
              <a:t>Internals of a Tamar being removed after defect found from the outside, goes either side of the bulkhead</a:t>
            </a:r>
            <a:endParaRPr lang="en-GB" altLang="en-US" sz="1800"/>
          </a:p>
        </p:txBody>
      </p:sp>
      <p:sp>
        <p:nvSpPr>
          <p:cNvPr id="21509" name="Text Placeholder 7"/>
          <p:cNvSpPr>
            <a:spLocks noGrp="1"/>
          </p:cNvSpPr>
          <p:nvPr>
            <p:ph type="body" sz="quarter" idx="3"/>
          </p:nvPr>
        </p:nvSpPr>
        <p:spPr>
          <a:xfrm>
            <a:off x="4645025" y="1781175"/>
            <a:ext cx="4041775" cy="639763"/>
          </a:xfrm>
        </p:spPr>
        <p:txBody>
          <a:bodyPr/>
          <a:lstStyle/>
          <a:p>
            <a:r>
              <a:rPr lang="en-GB" altLang="en-US" sz="1800" b="0"/>
              <a:t>Internals of a pilot boat that had a fire in the engine room and the automatic fire prevention system didn’t kick in.</a:t>
            </a:r>
            <a:endParaRPr lang="en-GB" altLang="en-US" sz="180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1813560"/>
            <a:ext cx="8229600" cy="3230880"/>
          </a:xfrm>
          <a:prstGeom prst="rect">
            <a:avLst/>
          </a:prstGeom>
        </p:spPr>
      </p:pic>
    </p:spTree>
    <p:extLst>
      <p:ext uri="{BB962C8B-B14F-4D97-AF65-F5344CB8AC3E}">
        <p14:creationId xmlns:p14="http://schemas.microsoft.com/office/powerpoint/2010/main" val="3373337565"/>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529547" y="139279"/>
            <a:ext cx="821891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16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buFontTx/>
              <a:buNone/>
            </a:pPr>
            <a:r>
              <a:rPr lang="en-GB" altLang="en-US" sz="4400" dirty="0"/>
              <a:t>Carbon Core Rigging Inspection</a:t>
            </a:r>
          </a:p>
        </p:txBody>
      </p:sp>
      <p:sp>
        <p:nvSpPr>
          <p:cNvPr id="7171" name="Shape 42"/>
          <p:cNvSpPr>
            <a:spLocks noGrp="1"/>
          </p:cNvSpPr>
          <p:nvPr/>
        </p:nvSpPr>
        <p:spPr bwMode="auto">
          <a:xfrm>
            <a:off x="107504" y="1579786"/>
            <a:ext cx="5256584"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marL="254000" indent="-254000" defTabSz="401638" eaLnBrk="0" hangingPunct="0">
              <a:spcBef>
                <a:spcPct val="20000"/>
              </a:spcBef>
              <a:buChar char="•"/>
              <a:defRPr sz="2400">
                <a:solidFill>
                  <a:schemeClr val="tx1"/>
                </a:solidFill>
                <a:latin typeface="Arial" pitchFamily="34" charset="0"/>
              </a:defRPr>
            </a:lvl1pPr>
            <a:lvl2pPr marL="622300" indent="-254000" defTabSz="401638" eaLnBrk="0" hangingPunct="0">
              <a:spcBef>
                <a:spcPct val="20000"/>
              </a:spcBef>
              <a:buChar char="–"/>
              <a:defRPr sz="2000">
                <a:solidFill>
                  <a:schemeClr val="tx1"/>
                </a:solidFill>
                <a:latin typeface="Arial" pitchFamily="34" charset="0"/>
              </a:defRPr>
            </a:lvl2pPr>
            <a:lvl3pPr marL="1104900" indent="-368300" defTabSz="401638" eaLnBrk="0" hangingPunct="0">
              <a:spcBef>
                <a:spcPct val="20000"/>
              </a:spcBef>
              <a:buChar char="•"/>
              <a:defRPr sz="2400">
                <a:solidFill>
                  <a:schemeClr val="tx1"/>
                </a:solidFill>
                <a:latin typeface="Arial" pitchFamily="34" charset="0"/>
              </a:defRPr>
            </a:lvl3pPr>
            <a:lvl4pPr marL="1473200" indent="-368300" defTabSz="401638" eaLnBrk="0" hangingPunct="0">
              <a:spcBef>
                <a:spcPct val="20000"/>
              </a:spcBef>
              <a:buChar char="–"/>
              <a:defRPr sz="1600">
                <a:solidFill>
                  <a:schemeClr val="tx1"/>
                </a:solidFill>
                <a:latin typeface="Arial" pitchFamily="34" charset="0"/>
              </a:defRPr>
            </a:lvl4pPr>
            <a:lvl5pPr marL="1841500" indent="-368300" defTabSz="401638" eaLnBrk="0" hangingPunct="0">
              <a:spcBef>
                <a:spcPct val="20000"/>
              </a:spcBef>
              <a:buChar char="»"/>
              <a:defRPr sz="1400">
                <a:solidFill>
                  <a:schemeClr val="tx1"/>
                </a:solidFill>
                <a:latin typeface="Arial" pitchFamily="34" charset="0"/>
              </a:defRPr>
            </a:lvl5pPr>
            <a:lvl6pPr marL="2298700" indent="-368300" defTabSz="401638" eaLnBrk="0" fontAlgn="base" hangingPunct="0">
              <a:spcBef>
                <a:spcPct val="20000"/>
              </a:spcBef>
              <a:spcAft>
                <a:spcPct val="0"/>
              </a:spcAft>
              <a:buChar char="»"/>
              <a:defRPr sz="1400">
                <a:solidFill>
                  <a:schemeClr val="tx1"/>
                </a:solidFill>
                <a:latin typeface="Arial" pitchFamily="34" charset="0"/>
              </a:defRPr>
            </a:lvl6pPr>
            <a:lvl7pPr marL="2755900" indent="-368300" defTabSz="401638" eaLnBrk="0" fontAlgn="base" hangingPunct="0">
              <a:spcBef>
                <a:spcPct val="20000"/>
              </a:spcBef>
              <a:spcAft>
                <a:spcPct val="0"/>
              </a:spcAft>
              <a:buChar char="»"/>
              <a:defRPr sz="1400">
                <a:solidFill>
                  <a:schemeClr val="tx1"/>
                </a:solidFill>
                <a:latin typeface="Arial" pitchFamily="34" charset="0"/>
              </a:defRPr>
            </a:lvl7pPr>
            <a:lvl8pPr marL="3213100" indent="-368300" defTabSz="401638" eaLnBrk="0" fontAlgn="base" hangingPunct="0">
              <a:spcBef>
                <a:spcPct val="20000"/>
              </a:spcBef>
              <a:spcAft>
                <a:spcPct val="0"/>
              </a:spcAft>
              <a:buChar char="»"/>
              <a:defRPr sz="1400">
                <a:solidFill>
                  <a:schemeClr val="tx1"/>
                </a:solidFill>
                <a:latin typeface="Arial" pitchFamily="34" charset="0"/>
              </a:defRPr>
            </a:lvl8pPr>
            <a:lvl9pPr marL="3670300" indent="-368300" defTabSz="401638"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ts val="2200"/>
              </a:spcBef>
              <a:buSzPct val="75000"/>
            </a:pPr>
            <a:r>
              <a:rPr lang="en-GB" altLang="en-US" sz="2000" dirty="0">
                <a:sym typeface="Cochin"/>
              </a:rPr>
              <a:t>The inspection device automatically detects damage to the carbon core rigging,  this can be applied during:-</a:t>
            </a:r>
          </a:p>
          <a:p>
            <a:pPr lvl="1" eaLnBrk="1" hangingPunct="1">
              <a:spcBef>
                <a:spcPts val="2200"/>
              </a:spcBef>
              <a:buSzPct val="75000"/>
              <a:buFontTx/>
              <a:buChar char="•"/>
            </a:pPr>
            <a:r>
              <a:rPr lang="en-GB" altLang="en-US" dirty="0">
                <a:sym typeface="Cochin"/>
              </a:rPr>
              <a:t>Manufacture of the core</a:t>
            </a:r>
          </a:p>
          <a:p>
            <a:pPr lvl="1" eaLnBrk="1" hangingPunct="1">
              <a:spcBef>
                <a:spcPts val="2200"/>
              </a:spcBef>
              <a:buSzPct val="75000"/>
              <a:buFontTx/>
              <a:buChar char="•"/>
            </a:pPr>
            <a:r>
              <a:rPr lang="en-GB" altLang="en-US" dirty="0">
                <a:sym typeface="Cochin"/>
              </a:rPr>
              <a:t>Preparation of a joint, dead end or mid-span splice</a:t>
            </a:r>
          </a:p>
          <a:p>
            <a:pPr lvl="1" eaLnBrk="1" hangingPunct="1">
              <a:spcBef>
                <a:spcPts val="2200"/>
              </a:spcBef>
              <a:buSzPct val="75000"/>
              <a:buFontTx/>
              <a:buChar char="•"/>
            </a:pPr>
            <a:r>
              <a:rPr lang="en-GB" altLang="en-US" dirty="0">
                <a:sym typeface="Cochin"/>
              </a:rPr>
              <a:t>Checking rigging prior to despatch</a:t>
            </a:r>
          </a:p>
          <a:p>
            <a:pPr lvl="1" eaLnBrk="1" hangingPunct="1">
              <a:spcBef>
                <a:spcPts val="2200"/>
              </a:spcBef>
              <a:buSzPct val="75000"/>
              <a:buFontTx/>
              <a:buChar char="•"/>
            </a:pPr>
            <a:r>
              <a:rPr lang="en-GB" altLang="en-US" dirty="0">
                <a:sym typeface="Cochin"/>
              </a:rPr>
              <a:t>Checking rigging prior to installation</a:t>
            </a:r>
          </a:p>
          <a:p>
            <a:pPr lvl="1" eaLnBrk="1" hangingPunct="1">
              <a:spcBef>
                <a:spcPts val="2200"/>
              </a:spcBef>
              <a:buSzPct val="75000"/>
              <a:buFontTx/>
              <a:buChar char="•"/>
            </a:pPr>
            <a:r>
              <a:rPr lang="en-GB" altLang="en-US" dirty="0">
                <a:sym typeface="Cochin"/>
              </a:rPr>
              <a:t>Checking rigging after installation</a:t>
            </a:r>
          </a:p>
          <a:p>
            <a:pPr lvl="1" eaLnBrk="1" hangingPunct="1">
              <a:spcBef>
                <a:spcPts val="2200"/>
              </a:spcBef>
              <a:buSzPct val="75000"/>
              <a:buFontTx/>
              <a:buChar char="•"/>
            </a:pPr>
            <a:r>
              <a:rPr lang="en-GB" altLang="en-US" dirty="0">
                <a:sym typeface="Cochin"/>
              </a:rPr>
              <a:t>Forensic testing of rigging as part of an accident investigation</a:t>
            </a:r>
            <a:endParaRPr lang="en-US" altLang="en-US" dirty="0">
              <a:sym typeface="Cochin"/>
            </a:endParaRPr>
          </a:p>
        </p:txBody>
      </p:sp>
      <p:pic>
        <p:nvPicPr>
          <p:cNvPr id="7172" name="Picture 5" descr="C:\Users\mcjcj.LASEROPT\Desktop\TDI Slides\20190110_1303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6536" y="1462088"/>
            <a:ext cx="32639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cjcj.LASEROPT\Desktop\TDI Slides\13_12_2017 14 45 55 Dete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493" y="4437063"/>
            <a:ext cx="3455987"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8071207"/>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716097"/>
          </a:xfrm>
        </p:spPr>
        <p:txBody>
          <a:bodyPr/>
          <a:lstStyle/>
          <a:p>
            <a:r>
              <a:rPr lang="en-GB" altLang="en-US" dirty="0"/>
              <a:t>Automatic carbon rigging inspection</a:t>
            </a:r>
          </a:p>
        </p:txBody>
      </p:sp>
      <p:sp>
        <p:nvSpPr>
          <p:cNvPr id="9219" name="Content Placeholder 2"/>
          <p:cNvSpPr>
            <a:spLocks noGrp="1"/>
          </p:cNvSpPr>
          <p:nvPr>
            <p:ph idx="1"/>
          </p:nvPr>
        </p:nvSpPr>
        <p:spPr>
          <a:xfrm>
            <a:off x="6660232" y="990735"/>
            <a:ext cx="2448272" cy="638065"/>
          </a:xfrm>
        </p:spPr>
        <p:txBody>
          <a:bodyPr/>
          <a:lstStyle/>
          <a:p>
            <a:r>
              <a:rPr lang="en-GB" altLang="en-US" sz="1400" dirty="0"/>
              <a:t>Tested 8m lengths in bespoke test frame</a:t>
            </a:r>
          </a:p>
        </p:txBody>
      </p:sp>
      <p:pic>
        <p:nvPicPr>
          <p:cNvPr id="922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1484784"/>
            <a:ext cx="145732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933056"/>
            <a:ext cx="1395984" cy="210312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7504" y="4306641"/>
            <a:ext cx="2304256" cy="172953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5087" y="4019039"/>
            <a:ext cx="3369176" cy="2032258"/>
          </a:xfrm>
          <a:prstGeom prst="rect">
            <a:avLst/>
          </a:prstGeom>
        </p:spPr>
      </p:pic>
      <p:pic>
        <p:nvPicPr>
          <p:cNvPr id="6" name="Picture 5" descr="Text&#10;&#10;Description automatically generated">
            <a:extLst>
              <a:ext uri="{FF2B5EF4-FFF2-40B4-BE49-F238E27FC236}">
                <a16:creationId xmlns:a16="http://schemas.microsoft.com/office/drawing/2014/main" id="{ADA18708-9846-4ED0-AFF8-CEF933D4B2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536" y="1325368"/>
            <a:ext cx="6624139" cy="2509650"/>
          </a:xfrm>
          <a:prstGeom prst="rect">
            <a:avLst/>
          </a:prstGeom>
        </p:spPr>
      </p:pic>
    </p:spTree>
    <p:extLst>
      <p:ext uri="{BB962C8B-B14F-4D97-AF65-F5344CB8AC3E}">
        <p14:creationId xmlns:p14="http://schemas.microsoft.com/office/powerpoint/2010/main" val="3429763847"/>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51520" y="53752"/>
            <a:ext cx="8820472" cy="1143000"/>
          </a:xfrm>
        </p:spPr>
        <p:txBody>
          <a:bodyPr/>
          <a:lstStyle/>
          <a:p>
            <a:pPr eaLnBrk="1" hangingPunct="1"/>
            <a:r>
              <a:rPr lang="en-GB" altLang="en-US" sz="3200" dirty="0"/>
              <a:t>Inter-comparison of fatigue specimens – important for composite structure life extensions</a:t>
            </a:r>
          </a:p>
        </p:txBody>
      </p:sp>
      <p:sp>
        <p:nvSpPr>
          <p:cNvPr id="9" name="TextBox 8"/>
          <p:cNvSpPr txBox="1"/>
          <p:nvPr/>
        </p:nvSpPr>
        <p:spPr>
          <a:xfrm>
            <a:off x="1214438" y="5805264"/>
            <a:ext cx="1911350" cy="461962"/>
          </a:xfrm>
          <a:prstGeom prst="rect">
            <a:avLst/>
          </a:prstGeom>
          <a:noFill/>
        </p:spPr>
        <p:txBody>
          <a:bodyPr wrap="none">
            <a:spAutoFit/>
          </a:bodyPr>
          <a:lstStyle/>
          <a:p>
            <a:pPr>
              <a:defRPr/>
            </a:pPr>
            <a:r>
              <a:rPr lang="en-GB" dirty="0">
                <a:latin typeface="+mn-lt"/>
              </a:rPr>
              <a:t>undamaged</a:t>
            </a:r>
          </a:p>
        </p:txBody>
      </p:sp>
      <p:sp>
        <p:nvSpPr>
          <p:cNvPr id="10" name="TextBox 9"/>
          <p:cNvSpPr txBox="1"/>
          <p:nvPr/>
        </p:nvSpPr>
        <p:spPr>
          <a:xfrm>
            <a:off x="4351338" y="5805264"/>
            <a:ext cx="720725" cy="461962"/>
          </a:xfrm>
          <a:prstGeom prst="rect">
            <a:avLst/>
          </a:prstGeom>
          <a:noFill/>
        </p:spPr>
        <p:txBody>
          <a:bodyPr wrap="none">
            <a:spAutoFit/>
          </a:bodyPr>
          <a:lstStyle/>
          <a:p>
            <a:pPr>
              <a:defRPr/>
            </a:pPr>
            <a:r>
              <a:rPr lang="en-GB" dirty="0">
                <a:latin typeface="+mn-lt"/>
              </a:rPr>
              <a:t>30g</a:t>
            </a:r>
          </a:p>
        </p:txBody>
      </p:sp>
      <p:sp>
        <p:nvSpPr>
          <p:cNvPr id="11" name="TextBox 10"/>
          <p:cNvSpPr txBox="1"/>
          <p:nvPr/>
        </p:nvSpPr>
        <p:spPr>
          <a:xfrm>
            <a:off x="7143750" y="5805264"/>
            <a:ext cx="720725" cy="461962"/>
          </a:xfrm>
          <a:prstGeom prst="rect">
            <a:avLst/>
          </a:prstGeom>
          <a:noFill/>
        </p:spPr>
        <p:txBody>
          <a:bodyPr wrap="none">
            <a:spAutoFit/>
          </a:bodyPr>
          <a:lstStyle/>
          <a:p>
            <a:pPr>
              <a:defRPr/>
            </a:pPr>
            <a:r>
              <a:rPr lang="en-GB" dirty="0">
                <a:latin typeface="+mn-lt"/>
              </a:rPr>
              <a:t>45g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336" y="1214976"/>
            <a:ext cx="7577328" cy="4590288"/>
          </a:xfrm>
          <a:prstGeom prst="rect">
            <a:avLst/>
          </a:prstGeom>
        </p:spPr>
      </p:pic>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p:txBody>
          <a:bodyPr/>
          <a:lstStyle/>
          <a:p>
            <a:r>
              <a:rPr lang="en-GB" altLang="en-US"/>
              <a:t>Concluding statements</a:t>
            </a:r>
          </a:p>
        </p:txBody>
      </p:sp>
      <p:sp>
        <p:nvSpPr>
          <p:cNvPr id="27651" name="Content Placeholder 3"/>
          <p:cNvSpPr>
            <a:spLocks noGrp="1"/>
          </p:cNvSpPr>
          <p:nvPr>
            <p:ph idx="1"/>
          </p:nvPr>
        </p:nvSpPr>
        <p:spPr>
          <a:xfrm>
            <a:off x="468313" y="1268760"/>
            <a:ext cx="8218487" cy="3700463"/>
          </a:xfrm>
        </p:spPr>
        <p:txBody>
          <a:bodyPr/>
          <a:lstStyle/>
          <a:p>
            <a:r>
              <a:rPr lang="en-GB" altLang="en-US" dirty="0"/>
              <a:t>Given an analysis of the types of failures experienced in fibre composite materials</a:t>
            </a:r>
          </a:p>
          <a:p>
            <a:r>
              <a:rPr lang="en-GB" altLang="en-US" dirty="0"/>
              <a:t>Shown the difference in instrument configurations;</a:t>
            </a:r>
          </a:p>
          <a:p>
            <a:pPr lvl="1"/>
            <a:r>
              <a:rPr lang="en-GB" altLang="en-US" dirty="0"/>
              <a:t>in-plane and out-of-plane</a:t>
            </a:r>
          </a:p>
          <a:p>
            <a:r>
              <a:rPr lang="en-GB" altLang="en-US" dirty="0"/>
              <a:t>Shown the influence of the defects and this goes beyond their outline perimeter – also how this influences residual life and repair strategies</a:t>
            </a:r>
          </a:p>
          <a:p>
            <a:r>
              <a:rPr lang="en-GB" altLang="en-US" dirty="0"/>
              <a:t>Shown how an ‘active’ detection strategy offers benefits over conventional ‘passive’ techniques</a:t>
            </a:r>
          </a:p>
          <a:p>
            <a:r>
              <a:rPr lang="en-GB" altLang="en-US" dirty="0"/>
              <a:t>We are now able to predict residual life in conventional ductile and FRP composite structures</a:t>
            </a:r>
          </a:p>
          <a:p>
            <a:r>
              <a:rPr lang="en-GB" altLang="en-US" dirty="0"/>
              <a:t>We can satisfy the requirements of the MAIB</a:t>
            </a:r>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42963" y="1785938"/>
            <a:ext cx="8229600" cy="1143000"/>
          </a:xfrm>
        </p:spPr>
        <p:txBody>
          <a:bodyPr/>
          <a:lstStyle/>
          <a:p>
            <a:pPr eaLnBrk="1" hangingPunct="1"/>
            <a:br>
              <a:rPr lang="en-GB" altLang="en-US" dirty="0"/>
            </a:br>
            <a:br>
              <a:rPr lang="en-GB" altLang="en-US" dirty="0"/>
            </a:br>
            <a:r>
              <a:rPr lang="en-GB" altLang="en-US" dirty="0" err="1"/>
              <a:t>Thankyou</a:t>
            </a:r>
            <a:r>
              <a:rPr lang="en-GB" altLang="en-US" dirty="0"/>
              <a:t> for listening </a:t>
            </a:r>
            <a:br>
              <a:rPr lang="en-GB" altLang="en-US" dirty="0"/>
            </a:br>
            <a:br>
              <a:rPr lang="en-GB" altLang="en-US" dirty="0"/>
            </a:br>
            <a:br>
              <a:rPr lang="en-GB" altLang="en-US" dirty="0"/>
            </a:br>
            <a:r>
              <a:rPr lang="en-GB" altLang="en-US" dirty="0"/>
              <a:t>Questions?</a:t>
            </a:r>
          </a:p>
        </p:txBody>
      </p:sp>
      <p:sp>
        <p:nvSpPr>
          <p:cNvPr id="28675" name="TextBox 2"/>
          <p:cNvSpPr txBox="1">
            <a:spLocks noChangeArrowheads="1"/>
          </p:cNvSpPr>
          <p:nvPr/>
        </p:nvSpPr>
        <p:spPr bwMode="auto">
          <a:xfrm>
            <a:off x="142875" y="3357563"/>
            <a:ext cx="380365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dirty="0"/>
              <a:t>John Tyrer</a:t>
            </a:r>
          </a:p>
          <a:p>
            <a:pPr eaLnBrk="1" hangingPunct="1"/>
            <a:r>
              <a:rPr lang="en-GB" altLang="en-US" dirty="0"/>
              <a:t>Laser Optical </a:t>
            </a:r>
            <a:r>
              <a:rPr lang="en-GB" altLang="en-US" dirty="0" err="1"/>
              <a:t>Enginering</a:t>
            </a:r>
            <a:r>
              <a:rPr lang="en-GB" altLang="en-US" dirty="0"/>
              <a:t> Ltd</a:t>
            </a:r>
          </a:p>
          <a:p>
            <a:pPr eaLnBrk="1" hangingPunct="1"/>
            <a:r>
              <a:rPr lang="en-GB" altLang="en-US" dirty="0"/>
              <a:t>Building 72</a:t>
            </a:r>
          </a:p>
          <a:p>
            <a:pPr eaLnBrk="1" hangingPunct="1"/>
            <a:r>
              <a:rPr lang="en-GB" altLang="en-US" dirty="0"/>
              <a:t>Argosy Road</a:t>
            </a:r>
          </a:p>
          <a:p>
            <a:pPr eaLnBrk="1" hangingPunct="1"/>
            <a:r>
              <a:rPr lang="en-GB" altLang="en-US" dirty="0"/>
              <a:t>East Midlands Airport</a:t>
            </a:r>
          </a:p>
          <a:p>
            <a:pPr eaLnBrk="1" hangingPunct="1"/>
            <a:r>
              <a:rPr lang="en-GB" altLang="en-US" dirty="0"/>
              <a:t>Derbyshire</a:t>
            </a:r>
          </a:p>
          <a:p>
            <a:pPr eaLnBrk="1" hangingPunct="1"/>
            <a:r>
              <a:rPr lang="en-GB" altLang="en-US" dirty="0"/>
              <a:t>DE74 2SA</a:t>
            </a:r>
          </a:p>
          <a:p>
            <a:pPr eaLnBrk="1" hangingPunct="1"/>
            <a:r>
              <a:rPr lang="en-GB" altLang="en-US" dirty="0"/>
              <a:t>Tel; 01332 814612</a:t>
            </a:r>
          </a:p>
          <a:p>
            <a:pPr eaLnBrk="1" hangingPunct="1"/>
            <a:r>
              <a:rPr lang="en-GB" altLang="en-US" dirty="0"/>
              <a:t>Email; johntyrer@laseroptical.co.uk</a:t>
            </a: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0" y="0"/>
            <a:ext cx="8229600" cy="1417638"/>
          </a:xfrm>
        </p:spPr>
        <p:txBody>
          <a:bodyPr/>
          <a:lstStyle/>
          <a:p>
            <a:pPr eaLnBrk="1" hangingPunct="1"/>
            <a:r>
              <a:rPr lang="en-GB" altLang="en-US" dirty="0"/>
              <a:t>Laser Speckle Interferometry - Principles</a:t>
            </a:r>
          </a:p>
        </p:txBody>
      </p:sp>
      <p:grpSp>
        <p:nvGrpSpPr>
          <p:cNvPr id="9219" name="Group 3"/>
          <p:cNvGrpSpPr>
            <a:grpSpLocks/>
          </p:cNvGrpSpPr>
          <p:nvPr/>
        </p:nvGrpSpPr>
        <p:grpSpPr bwMode="auto">
          <a:xfrm>
            <a:off x="533400" y="1936750"/>
            <a:ext cx="3505200" cy="3486150"/>
            <a:chOff x="609600" y="1186580"/>
            <a:chExt cx="3698877" cy="3615748"/>
          </a:xfrm>
        </p:grpSpPr>
        <p:grpSp>
          <p:nvGrpSpPr>
            <p:cNvPr id="9226" name="Group 4"/>
            <p:cNvGrpSpPr>
              <a:grpSpLocks/>
            </p:cNvGrpSpPr>
            <p:nvPr/>
          </p:nvGrpSpPr>
          <p:grpSpPr bwMode="auto">
            <a:xfrm>
              <a:off x="1231900" y="2463800"/>
              <a:ext cx="3076577" cy="2338528"/>
              <a:chOff x="762000" y="393700"/>
              <a:chExt cx="3076577" cy="2338528"/>
            </a:xfrm>
          </p:grpSpPr>
          <p:sp>
            <p:nvSpPr>
              <p:cNvPr id="10" name="Freeform 9"/>
              <p:cNvSpPr/>
              <p:nvPr/>
            </p:nvSpPr>
            <p:spPr>
              <a:xfrm>
                <a:off x="761205" y="2134543"/>
                <a:ext cx="1995182" cy="316131"/>
              </a:xfrm>
              <a:custGeom>
                <a:avLst/>
                <a:gdLst>
                  <a:gd name="connsiteX0" fmla="*/ 393700 w 1993900"/>
                  <a:gd name="connsiteY0" fmla="*/ 152400 h 317500"/>
                  <a:gd name="connsiteX1" fmla="*/ 533400 w 1993900"/>
                  <a:gd name="connsiteY1" fmla="*/ 25400 h 317500"/>
                  <a:gd name="connsiteX2" fmla="*/ 584200 w 1993900"/>
                  <a:gd name="connsiteY2" fmla="*/ 177800 h 317500"/>
                  <a:gd name="connsiteX3" fmla="*/ 698500 w 1993900"/>
                  <a:gd name="connsiteY3" fmla="*/ 38100 h 317500"/>
                  <a:gd name="connsiteX4" fmla="*/ 787400 w 1993900"/>
                  <a:gd name="connsiteY4" fmla="*/ 139700 h 317500"/>
                  <a:gd name="connsiteX5" fmla="*/ 901700 w 1993900"/>
                  <a:gd name="connsiteY5" fmla="*/ 0 h 317500"/>
                  <a:gd name="connsiteX6" fmla="*/ 1041400 w 1993900"/>
                  <a:gd name="connsiteY6" fmla="*/ 165100 h 317500"/>
                  <a:gd name="connsiteX7" fmla="*/ 1143000 w 1993900"/>
                  <a:gd name="connsiteY7" fmla="*/ 63500 h 317500"/>
                  <a:gd name="connsiteX8" fmla="*/ 1257300 w 1993900"/>
                  <a:gd name="connsiteY8" fmla="*/ 152400 h 317500"/>
                  <a:gd name="connsiteX9" fmla="*/ 1371600 w 1993900"/>
                  <a:gd name="connsiteY9" fmla="*/ 63500 h 317500"/>
                  <a:gd name="connsiteX10" fmla="*/ 1511300 w 1993900"/>
                  <a:gd name="connsiteY10" fmla="*/ 203200 h 317500"/>
                  <a:gd name="connsiteX11" fmla="*/ 1651000 w 1993900"/>
                  <a:gd name="connsiteY11" fmla="*/ 139700 h 317500"/>
                  <a:gd name="connsiteX12" fmla="*/ 1765300 w 1993900"/>
                  <a:gd name="connsiteY12" fmla="*/ 241300 h 317500"/>
                  <a:gd name="connsiteX13" fmla="*/ 1892300 w 1993900"/>
                  <a:gd name="connsiteY13" fmla="*/ 190500 h 317500"/>
                  <a:gd name="connsiteX14" fmla="*/ 1993900 w 1993900"/>
                  <a:gd name="connsiteY14" fmla="*/ 304800 h 317500"/>
                  <a:gd name="connsiteX15" fmla="*/ 0 w 1993900"/>
                  <a:gd name="connsiteY15" fmla="*/ 317500 h 317500"/>
                  <a:gd name="connsiteX16" fmla="*/ 63500 w 1993900"/>
                  <a:gd name="connsiteY16" fmla="*/ 127000 h 317500"/>
                  <a:gd name="connsiteX17" fmla="*/ 190500 w 1993900"/>
                  <a:gd name="connsiteY17" fmla="*/ 165100 h 317500"/>
                  <a:gd name="connsiteX18" fmla="*/ 190500 w 1993900"/>
                  <a:gd name="connsiteY18" fmla="*/ 12700 h 317500"/>
                  <a:gd name="connsiteX19" fmla="*/ 393700 w 1993900"/>
                  <a:gd name="connsiteY19" fmla="*/ 15240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93900" h="317500">
                    <a:moveTo>
                      <a:pt x="393700" y="152400"/>
                    </a:moveTo>
                    <a:lnTo>
                      <a:pt x="533400" y="25400"/>
                    </a:lnTo>
                    <a:lnTo>
                      <a:pt x="584200" y="177800"/>
                    </a:lnTo>
                    <a:lnTo>
                      <a:pt x="698500" y="38100"/>
                    </a:lnTo>
                    <a:lnTo>
                      <a:pt x="787400" y="139700"/>
                    </a:lnTo>
                    <a:lnTo>
                      <a:pt x="901700" y="0"/>
                    </a:lnTo>
                    <a:lnTo>
                      <a:pt x="1041400" y="165100"/>
                    </a:lnTo>
                    <a:lnTo>
                      <a:pt x="1143000" y="63500"/>
                    </a:lnTo>
                    <a:lnTo>
                      <a:pt x="1257300" y="152400"/>
                    </a:lnTo>
                    <a:lnTo>
                      <a:pt x="1371600" y="63500"/>
                    </a:lnTo>
                    <a:lnTo>
                      <a:pt x="1511300" y="203200"/>
                    </a:lnTo>
                    <a:lnTo>
                      <a:pt x="1651000" y="139700"/>
                    </a:lnTo>
                    <a:lnTo>
                      <a:pt x="1765300" y="241300"/>
                    </a:lnTo>
                    <a:lnTo>
                      <a:pt x="1892300" y="190500"/>
                    </a:lnTo>
                    <a:lnTo>
                      <a:pt x="1993900" y="304800"/>
                    </a:lnTo>
                    <a:lnTo>
                      <a:pt x="0" y="317500"/>
                    </a:lnTo>
                    <a:lnTo>
                      <a:pt x="63500" y="127000"/>
                    </a:lnTo>
                    <a:lnTo>
                      <a:pt x="190500" y="165100"/>
                    </a:lnTo>
                    <a:lnTo>
                      <a:pt x="190500" y="12700"/>
                    </a:lnTo>
                    <a:lnTo>
                      <a:pt x="393700" y="1524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 name="Straight Arrow Connector 10"/>
              <p:cNvCxnSpPr/>
              <p:nvPr/>
            </p:nvCxnSpPr>
            <p:spPr>
              <a:xfrm flipH="1">
                <a:off x="1662472" y="394176"/>
                <a:ext cx="1232959" cy="137154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942232" y="394176"/>
                <a:ext cx="1232959" cy="137154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208592" y="394176"/>
                <a:ext cx="1232959" cy="137154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235" name="TextBox 13"/>
              <p:cNvSpPr txBox="1">
                <a:spLocks noChangeArrowheads="1"/>
              </p:cNvSpPr>
              <p:nvPr/>
            </p:nvSpPr>
            <p:spPr bwMode="auto">
              <a:xfrm>
                <a:off x="762000" y="2451100"/>
                <a:ext cx="1993900" cy="28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00000"/>
                  <a:buFont typeface="Wingdings" pitchFamily="2" charset="2"/>
                  <a:buChar char="§"/>
                  <a:defRPr sz="2800">
                    <a:solidFill>
                      <a:srgbClr val="330461"/>
                    </a:solidFill>
                    <a:latin typeface="Arial" pitchFamily="34" charset="0"/>
                  </a:defRPr>
                </a:lvl1pPr>
                <a:lvl2pPr marL="742950" indent="-285750" eaLnBrk="0" hangingPunct="0">
                  <a:spcBef>
                    <a:spcPct val="20000"/>
                  </a:spcBef>
                  <a:buClr>
                    <a:schemeClr val="hlink"/>
                  </a:buClr>
                  <a:buSzPct val="100000"/>
                  <a:buFont typeface="Wingdings" pitchFamily="2" charset="2"/>
                  <a:buChar char="§"/>
                  <a:defRPr sz="2600">
                    <a:solidFill>
                      <a:srgbClr val="330461"/>
                    </a:solidFill>
                    <a:latin typeface="Arial" pitchFamily="34" charset="0"/>
                  </a:defRPr>
                </a:lvl2pPr>
                <a:lvl3pPr marL="1143000" indent="-228600" eaLnBrk="0" hangingPunct="0">
                  <a:spcBef>
                    <a:spcPct val="20000"/>
                  </a:spcBef>
                  <a:buClr>
                    <a:schemeClr val="hlink"/>
                  </a:buClr>
                  <a:buSzPct val="100000"/>
                  <a:buFont typeface="Wingdings" pitchFamily="2" charset="2"/>
                  <a:buChar char="§"/>
                  <a:defRPr sz="2400">
                    <a:solidFill>
                      <a:srgbClr val="330461"/>
                    </a:solidFill>
                    <a:latin typeface="Arial" pitchFamily="34" charset="0"/>
                  </a:defRPr>
                </a:lvl3pPr>
                <a:lvl4pPr marL="1600200" indent="-228600" eaLnBrk="0" hangingPunct="0">
                  <a:spcBef>
                    <a:spcPct val="20000"/>
                  </a:spcBef>
                  <a:buClr>
                    <a:schemeClr val="hlink"/>
                  </a:buClr>
                  <a:buFont typeface="Wingdings" pitchFamily="2" charset="2"/>
                  <a:buChar char="§"/>
                  <a:defRPr sz="2200">
                    <a:solidFill>
                      <a:srgbClr val="330461"/>
                    </a:solidFill>
                    <a:latin typeface="Arial" pitchFamily="34" charset="0"/>
                  </a:defRPr>
                </a:lvl4pPr>
                <a:lvl5pPr marL="2057400" indent="-228600" eaLnBrk="0" hangingPunct="0">
                  <a:spcBef>
                    <a:spcPct val="20000"/>
                  </a:spcBef>
                  <a:buClr>
                    <a:schemeClr val="tx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9pPr>
              </a:lstStyle>
              <a:p>
                <a:pPr algn="ctr" eaLnBrk="1" hangingPunct="1">
                  <a:spcBef>
                    <a:spcPct val="0"/>
                  </a:spcBef>
                  <a:buClrTx/>
                  <a:buSzTx/>
                  <a:buFontTx/>
                  <a:buNone/>
                </a:pPr>
                <a:r>
                  <a:rPr lang="en-US" altLang="en-US" sz="1100">
                    <a:solidFill>
                      <a:schemeClr val="tx1"/>
                    </a:solidFill>
                  </a:rPr>
                  <a:t>Optically rough surface</a:t>
                </a:r>
              </a:p>
            </p:txBody>
          </p:sp>
          <p:sp>
            <p:nvSpPr>
              <p:cNvPr id="9236" name="TextBox 14"/>
              <p:cNvSpPr txBox="1">
                <a:spLocks noChangeArrowheads="1"/>
              </p:cNvSpPr>
              <p:nvPr/>
            </p:nvSpPr>
            <p:spPr bwMode="auto">
              <a:xfrm>
                <a:off x="2581277" y="1247314"/>
                <a:ext cx="1257300" cy="82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00000"/>
                  <a:buFont typeface="Wingdings" pitchFamily="2" charset="2"/>
                  <a:buChar char="§"/>
                  <a:defRPr sz="2800">
                    <a:solidFill>
                      <a:srgbClr val="330461"/>
                    </a:solidFill>
                    <a:latin typeface="Arial" pitchFamily="34" charset="0"/>
                  </a:defRPr>
                </a:lvl1pPr>
                <a:lvl2pPr marL="742950" indent="-285750" eaLnBrk="0" hangingPunct="0">
                  <a:spcBef>
                    <a:spcPct val="20000"/>
                  </a:spcBef>
                  <a:buClr>
                    <a:schemeClr val="hlink"/>
                  </a:buClr>
                  <a:buSzPct val="100000"/>
                  <a:buFont typeface="Wingdings" pitchFamily="2" charset="2"/>
                  <a:buChar char="§"/>
                  <a:defRPr sz="2600">
                    <a:solidFill>
                      <a:srgbClr val="330461"/>
                    </a:solidFill>
                    <a:latin typeface="Arial" pitchFamily="34" charset="0"/>
                  </a:defRPr>
                </a:lvl2pPr>
                <a:lvl3pPr marL="1143000" indent="-228600" eaLnBrk="0" hangingPunct="0">
                  <a:spcBef>
                    <a:spcPct val="20000"/>
                  </a:spcBef>
                  <a:buClr>
                    <a:schemeClr val="hlink"/>
                  </a:buClr>
                  <a:buSzPct val="100000"/>
                  <a:buFont typeface="Wingdings" pitchFamily="2" charset="2"/>
                  <a:buChar char="§"/>
                  <a:defRPr sz="2400">
                    <a:solidFill>
                      <a:srgbClr val="330461"/>
                    </a:solidFill>
                    <a:latin typeface="Arial" pitchFamily="34" charset="0"/>
                  </a:defRPr>
                </a:lvl3pPr>
                <a:lvl4pPr marL="1600200" indent="-228600" eaLnBrk="0" hangingPunct="0">
                  <a:spcBef>
                    <a:spcPct val="20000"/>
                  </a:spcBef>
                  <a:buClr>
                    <a:schemeClr val="hlink"/>
                  </a:buClr>
                  <a:buFont typeface="Wingdings" pitchFamily="2" charset="2"/>
                  <a:buChar char="§"/>
                  <a:defRPr sz="2200">
                    <a:solidFill>
                      <a:srgbClr val="330461"/>
                    </a:solidFill>
                    <a:latin typeface="Arial" pitchFamily="34" charset="0"/>
                  </a:defRPr>
                </a:lvl4pPr>
                <a:lvl5pPr marL="2057400" indent="-228600" eaLnBrk="0" hangingPunct="0">
                  <a:spcBef>
                    <a:spcPct val="20000"/>
                  </a:spcBef>
                  <a:buClr>
                    <a:schemeClr val="tx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r>
                  <a:rPr lang="en-US" altLang="en-US" sz="1100">
                    <a:solidFill>
                      <a:schemeClr val="tx1"/>
                    </a:solidFill>
                  </a:rPr>
                  <a:t>Spatially and temporally coherent illumination</a:t>
                </a:r>
              </a:p>
            </p:txBody>
          </p:sp>
          <p:cxnSp>
            <p:nvCxnSpPr>
              <p:cNvPr id="16" name="Straight Arrow Connector 15"/>
              <p:cNvCxnSpPr/>
              <p:nvPr/>
            </p:nvCxnSpPr>
            <p:spPr>
              <a:xfrm flipH="1" flipV="1">
                <a:off x="1079496" y="1917203"/>
                <a:ext cx="214428" cy="242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761205" y="1872747"/>
                <a:ext cx="190975" cy="2733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459770" y="1882626"/>
                <a:ext cx="209403" cy="286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662472" y="1833231"/>
                <a:ext cx="95487" cy="301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903703" y="1917203"/>
                <a:ext cx="0" cy="279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133207" y="1983064"/>
                <a:ext cx="75385" cy="214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2292353" y="2047278"/>
                <a:ext cx="120616" cy="225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526883" y="2032459"/>
                <a:ext cx="31829" cy="342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1326592" y="2339141"/>
              <a:ext cx="1804208" cy="279908"/>
            </a:xfrm>
            <a:prstGeom prst="rect">
              <a:avLst/>
            </a:prstGeom>
            <a:pattFill prst="ltDnDiag">
              <a:fgClr>
                <a:schemeClr val="accent1">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solidFill>
                    <a:schemeClr val="tx1"/>
                  </a:solidFill>
                </a:rPr>
                <a:t>CCD Chip</a:t>
              </a:r>
            </a:p>
          </p:txBody>
        </p:sp>
        <p:pic>
          <p:nvPicPr>
            <p:cNvPr id="9228" name="Picture 55"/>
            <p:cNvPicPr>
              <a:picLocks noChangeAspect="1" noChangeArrowheads="1"/>
            </p:cNvPicPr>
            <p:nvPr/>
          </p:nvPicPr>
          <p:blipFill>
            <a:blip r:embed="rId3" cstate="email">
              <a:lum contrast="20000"/>
              <a:extLst>
                <a:ext uri="{28A0092B-C50C-407E-A947-70E740481C1C}">
                  <a14:useLocalDpi xmlns:a14="http://schemas.microsoft.com/office/drawing/2010/main"/>
                </a:ext>
              </a:extLst>
            </a:blip>
            <a:srcRect/>
            <a:stretch>
              <a:fillRect/>
            </a:stretch>
          </p:blipFill>
          <p:spPr bwMode="auto">
            <a:xfrm>
              <a:off x="1673819" y="1186580"/>
              <a:ext cx="1110059" cy="109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TextBox 7"/>
            <p:cNvSpPr txBox="1">
              <a:spLocks noChangeArrowheads="1"/>
            </p:cNvSpPr>
            <p:nvPr/>
          </p:nvSpPr>
          <p:spPr bwMode="auto">
            <a:xfrm>
              <a:off x="2762250" y="1481651"/>
              <a:ext cx="977902" cy="4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00000"/>
                <a:buFont typeface="Wingdings" pitchFamily="2" charset="2"/>
                <a:buChar char="§"/>
                <a:defRPr sz="2800">
                  <a:solidFill>
                    <a:srgbClr val="330461"/>
                  </a:solidFill>
                  <a:latin typeface="Arial" pitchFamily="34" charset="0"/>
                </a:defRPr>
              </a:lvl1pPr>
              <a:lvl2pPr marL="742950" indent="-285750" eaLnBrk="0" hangingPunct="0">
                <a:spcBef>
                  <a:spcPct val="20000"/>
                </a:spcBef>
                <a:buClr>
                  <a:schemeClr val="hlink"/>
                </a:buClr>
                <a:buSzPct val="100000"/>
                <a:buFont typeface="Wingdings" pitchFamily="2" charset="2"/>
                <a:buChar char="§"/>
                <a:defRPr sz="2600">
                  <a:solidFill>
                    <a:srgbClr val="330461"/>
                  </a:solidFill>
                  <a:latin typeface="Arial" pitchFamily="34" charset="0"/>
                </a:defRPr>
              </a:lvl2pPr>
              <a:lvl3pPr marL="1143000" indent="-228600" eaLnBrk="0" hangingPunct="0">
                <a:spcBef>
                  <a:spcPct val="20000"/>
                </a:spcBef>
                <a:buClr>
                  <a:schemeClr val="hlink"/>
                </a:buClr>
                <a:buSzPct val="100000"/>
                <a:buFont typeface="Wingdings" pitchFamily="2" charset="2"/>
                <a:buChar char="§"/>
                <a:defRPr sz="2400">
                  <a:solidFill>
                    <a:srgbClr val="330461"/>
                  </a:solidFill>
                  <a:latin typeface="Arial" pitchFamily="34" charset="0"/>
                </a:defRPr>
              </a:lvl3pPr>
              <a:lvl4pPr marL="1600200" indent="-228600" eaLnBrk="0" hangingPunct="0">
                <a:spcBef>
                  <a:spcPct val="20000"/>
                </a:spcBef>
                <a:buClr>
                  <a:schemeClr val="hlink"/>
                </a:buClr>
                <a:buFont typeface="Wingdings" pitchFamily="2" charset="2"/>
                <a:buChar char="§"/>
                <a:defRPr sz="2200">
                  <a:solidFill>
                    <a:srgbClr val="330461"/>
                  </a:solidFill>
                  <a:latin typeface="Arial" pitchFamily="34" charset="0"/>
                </a:defRPr>
              </a:lvl4pPr>
              <a:lvl5pPr marL="2057400" indent="-228600" eaLnBrk="0" hangingPunct="0">
                <a:spcBef>
                  <a:spcPct val="20000"/>
                </a:spcBef>
                <a:buClr>
                  <a:schemeClr val="tx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r>
                <a:rPr lang="en-US" altLang="en-US" sz="1100">
                  <a:solidFill>
                    <a:schemeClr val="tx1"/>
                  </a:solidFill>
                </a:rPr>
                <a:t>Speckle pattern</a:t>
              </a:r>
            </a:p>
          </p:txBody>
        </p:sp>
        <p:sp>
          <p:nvSpPr>
            <p:cNvPr id="9230" name="TextBox 8"/>
            <p:cNvSpPr txBox="1">
              <a:spLocks noChangeArrowheads="1"/>
            </p:cNvSpPr>
            <p:nvPr/>
          </p:nvSpPr>
          <p:spPr bwMode="auto">
            <a:xfrm>
              <a:off x="609600" y="3508286"/>
              <a:ext cx="1155700" cy="64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00000"/>
                <a:buFont typeface="Wingdings" pitchFamily="2" charset="2"/>
                <a:buChar char="§"/>
                <a:defRPr sz="2800">
                  <a:solidFill>
                    <a:srgbClr val="330461"/>
                  </a:solidFill>
                  <a:latin typeface="Arial" pitchFamily="34" charset="0"/>
                </a:defRPr>
              </a:lvl1pPr>
              <a:lvl2pPr marL="742950" indent="-285750" eaLnBrk="0" hangingPunct="0">
                <a:spcBef>
                  <a:spcPct val="20000"/>
                </a:spcBef>
                <a:buClr>
                  <a:schemeClr val="hlink"/>
                </a:buClr>
                <a:buSzPct val="100000"/>
                <a:buFont typeface="Wingdings" pitchFamily="2" charset="2"/>
                <a:buChar char="§"/>
                <a:defRPr sz="2600">
                  <a:solidFill>
                    <a:srgbClr val="330461"/>
                  </a:solidFill>
                  <a:latin typeface="Arial" pitchFamily="34" charset="0"/>
                </a:defRPr>
              </a:lvl2pPr>
              <a:lvl3pPr marL="1143000" indent="-228600" eaLnBrk="0" hangingPunct="0">
                <a:spcBef>
                  <a:spcPct val="20000"/>
                </a:spcBef>
                <a:buClr>
                  <a:schemeClr val="hlink"/>
                </a:buClr>
                <a:buSzPct val="100000"/>
                <a:buFont typeface="Wingdings" pitchFamily="2" charset="2"/>
                <a:buChar char="§"/>
                <a:defRPr sz="2400">
                  <a:solidFill>
                    <a:srgbClr val="330461"/>
                  </a:solidFill>
                  <a:latin typeface="Arial" pitchFamily="34" charset="0"/>
                </a:defRPr>
              </a:lvl3pPr>
              <a:lvl4pPr marL="1600200" indent="-228600" eaLnBrk="0" hangingPunct="0">
                <a:spcBef>
                  <a:spcPct val="20000"/>
                </a:spcBef>
                <a:buClr>
                  <a:schemeClr val="hlink"/>
                </a:buClr>
                <a:buFont typeface="Wingdings" pitchFamily="2" charset="2"/>
                <a:buChar char="§"/>
                <a:defRPr sz="2200">
                  <a:solidFill>
                    <a:srgbClr val="330461"/>
                  </a:solidFill>
                  <a:latin typeface="Arial" pitchFamily="34" charset="0"/>
                </a:defRPr>
              </a:lvl4pPr>
              <a:lvl5pPr marL="2057400" indent="-228600" eaLnBrk="0" hangingPunct="0">
                <a:spcBef>
                  <a:spcPct val="20000"/>
                </a:spcBef>
                <a:buClr>
                  <a:schemeClr val="tx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r>
                <a:rPr lang="en-US" altLang="en-US" sz="1100">
                  <a:solidFill>
                    <a:schemeClr val="tx1"/>
                  </a:solidFill>
                </a:rPr>
                <a:t>Backscattered light – random phase</a:t>
              </a:r>
            </a:p>
          </p:txBody>
        </p:sp>
      </p:grpSp>
      <p:sp>
        <p:nvSpPr>
          <p:cNvPr id="9220" name="Rounded Rectangle 23"/>
          <p:cNvSpPr>
            <a:spLocks noChangeArrowheads="1"/>
          </p:cNvSpPr>
          <p:nvPr/>
        </p:nvSpPr>
        <p:spPr bwMode="auto">
          <a:xfrm>
            <a:off x="4038600" y="1568450"/>
            <a:ext cx="4808538" cy="2878138"/>
          </a:xfrm>
          <a:prstGeom prst="roundRect">
            <a:avLst>
              <a:gd name="adj" fmla="val 16667"/>
            </a:avLst>
          </a:prstGeom>
          <a:solidFill>
            <a:srgbClr val="9954DE">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342900" indent="-342900" eaLnBrk="0" hangingPunct="0">
              <a:spcBef>
                <a:spcPct val="20000"/>
              </a:spcBef>
              <a:buClr>
                <a:schemeClr val="hlink"/>
              </a:buClr>
              <a:buSzPct val="100000"/>
              <a:buFont typeface="Wingdings" pitchFamily="2" charset="2"/>
              <a:buChar char="§"/>
              <a:defRPr sz="2800">
                <a:solidFill>
                  <a:srgbClr val="330461"/>
                </a:solidFill>
                <a:latin typeface="Arial" pitchFamily="34" charset="0"/>
              </a:defRPr>
            </a:lvl1pPr>
            <a:lvl2pPr marL="742950" indent="-285750" eaLnBrk="0" hangingPunct="0">
              <a:spcBef>
                <a:spcPct val="20000"/>
              </a:spcBef>
              <a:buClr>
                <a:schemeClr val="hlink"/>
              </a:buClr>
              <a:buSzPct val="100000"/>
              <a:buFont typeface="Wingdings" pitchFamily="2" charset="2"/>
              <a:buChar char="§"/>
              <a:defRPr sz="2600">
                <a:solidFill>
                  <a:srgbClr val="330461"/>
                </a:solidFill>
                <a:latin typeface="Arial" pitchFamily="34" charset="0"/>
              </a:defRPr>
            </a:lvl2pPr>
            <a:lvl3pPr marL="1143000" indent="-228600" eaLnBrk="0" hangingPunct="0">
              <a:spcBef>
                <a:spcPct val="20000"/>
              </a:spcBef>
              <a:buClr>
                <a:schemeClr val="hlink"/>
              </a:buClr>
              <a:buSzPct val="100000"/>
              <a:buFont typeface="Wingdings" pitchFamily="2" charset="2"/>
              <a:buChar char="§"/>
              <a:defRPr sz="2400">
                <a:solidFill>
                  <a:srgbClr val="330461"/>
                </a:solidFill>
                <a:latin typeface="Arial" pitchFamily="34" charset="0"/>
              </a:defRPr>
            </a:lvl3pPr>
            <a:lvl4pPr marL="1600200" indent="-228600" eaLnBrk="0" hangingPunct="0">
              <a:spcBef>
                <a:spcPct val="20000"/>
              </a:spcBef>
              <a:buClr>
                <a:schemeClr val="hlink"/>
              </a:buClr>
              <a:buFont typeface="Wingdings" pitchFamily="2" charset="2"/>
              <a:buChar char="§"/>
              <a:defRPr sz="2200">
                <a:solidFill>
                  <a:srgbClr val="330461"/>
                </a:solidFill>
                <a:latin typeface="Arial" pitchFamily="34" charset="0"/>
              </a:defRPr>
            </a:lvl4pPr>
            <a:lvl5pPr marL="2057400" indent="-228600" eaLnBrk="0" hangingPunct="0">
              <a:spcBef>
                <a:spcPct val="20000"/>
              </a:spcBef>
              <a:buClr>
                <a:schemeClr val="tx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9pPr>
          </a:lstStyle>
          <a:p>
            <a:pPr eaLnBrk="1" hangingPunct="1">
              <a:spcBef>
                <a:spcPct val="0"/>
              </a:spcBef>
              <a:buClrTx/>
              <a:buSzTx/>
              <a:buFont typeface="Arial" pitchFamily="34" charset="0"/>
              <a:buChar char="•"/>
            </a:pPr>
            <a:r>
              <a:rPr lang="en-GB" altLang="en-US" sz="1800">
                <a:solidFill>
                  <a:schemeClr val="tx1"/>
                </a:solidFill>
              </a:rPr>
              <a:t>Uses light as a ruler</a:t>
            </a:r>
          </a:p>
          <a:p>
            <a:pPr eaLnBrk="1" hangingPunct="1">
              <a:spcBef>
                <a:spcPct val="0"/>
              </a:spcBef>
              <a:buClrTx/>
              <a:buSzTx/>
              <a:buFont typeface="Arial" pitchFamily="34" charset="0"/>
              <a:buChar char="•"/>
            </a:pPr>
            <a:r>
              <a:rPr lang="en-GB" altLang="en-US" sz="1800">
                <a:solidFill>
                  <a:schemeClr val="tx1"/>
                </a:solidFill>
              </a:rPr>
              <a:t>Non – destructive</a:t>
            </a:r>
          </a:p>
          <a:p>
            <a:pPr eaLnBrk="1" hangingPunct="1">
              <a:spcBef>
                <a:spcPct val="0"/>
              </a:spcBef>
              <a:buClrTx/>
              <a:buSzTx/>
              <a:buFont typeface="Arial" pitchFamily="34" charset="0"/>
              <a:buChar char="•"/>
            </a:pPr>
            <a:r>
              <a:rPr lang="en-GB" altLang="en-US" sz="1800">
                <a:solidFill>
                  <a:schemeClr val="tx1"/>
                </a:solidFill>
              </a:rPr>
              <a:t>Non – contact</a:t>
            </a:r>
          </a:p>
          <a:p>
            <a:pPr eaLnBrk="1" hangingPunct="1">
              <a:spcBef>
                <a:spcPct val="0"/>
              </a:spcBef>
              <a:buClrTx/>
              <a:buSzTx/>
              <a:buFont typeface="Arial" pitchFamily="34" charset="0"/>
              <a:buChar char="•"/>
            </a:pPr>
            <a:r>
              <a:rPr lang="en-GB" altLang="en-US" sz="1800">
                <a:solidFill>
                  <a:schemeClr val="tx1"/>
                </a:solidFill>
              </a:rPr>
              <a:t>Highly sensitive </a:t>
            </a:r>
          </a:p>
          <a:p>
            <a:pPr eaLnBrk="1" hangingPunct="1">
              <a:spcBef>
                <a:spcPct val="0"/>
              </a:spcBef>
              <a:buClrTx/>
              <a:buSzTx/>
              <a:buFont typeface="Arial" pitchFamily="34" charset="0"/>
              <a:buChar char="•"/>
            </a:pPr>
            <a:r>
              <a:rPr lang="en-GB" altLang="en-US" sz="1800">
                <a:solidFill>
                  <a:schemeClr val="tx1"/>
                </a:solidFill>
              </a:rPr>
              <a:t>Full field measurement</a:t>
            </a:r>
          </a:p>
          <a:p>
            <a:pPr eaLnBrk="1" hangingPunct="1">
              <a:spcBef>
                <a:spcPct val="0"/>
              </a:spcBef>
              <a:buClrTx/>
              <a:buSzTx/>
              <a:buFontTx/>
              <a:buNone/>
            </a:pPr>
            <a:r>
              <a:rPr lang="en-GB" altLang="en-US" sz="1800" b="1">
                <a:solidFill>
                  <a:schemeClr val="tx1"/>
                </a:solidFill>
              </a:rPr>
              <a:t>Procedure:</a:t>
            </a:r>
          </a:p>
          <a:p>
            <a:pPr eaLnBrk="1" hangingPunct="1">
              <a:spcBef>
                <a:spcPct val="0"/>
              </a:spcBef>
              <a:buClrTx/>
              <a:buSzTx/>
              <a:buFont typeface="Arial" pitchFamily="34" charset="0"/>
              <a:buChar char="•"/>
            </a:pPr>
            <a:r>
              <a:rPr lang="en-GB" altLang="en-US" sz="1800">
                <a:solidFill>
                  <a:schemeClr val="tx1"/>
                </a:solidFill>
              </a:rPr>
              <a:t>Take reference measurement </a:t>
            </a:r>
          </a:p>
          <a:p>
            <a:pPr eaLnBrk="1" hangingPunct="1">
              <a:spcBef>
                <a:spcPct val="0"/>
              </a:spcBef>
              <a:buClrTx/>
              <a:buSzTx/>
              <a:buFont typeface="Arial" pitchFamily="34" charset="0"/>
              <a:buChar char="•"/>
            </a:pPr>
            <a:r>
              <a:rPr lang="en-GB" altLang="en-US" sz="1800">
                <a:solidFill>
                  <a:schemeClr val="tx1"/>
                </a:solidFill>
              </a:rPr>
              <a:t>Take measurement after loading</a:t>
            </a:r>
          </a:p>
          <a:p>
            <a:pPr eaLnBrk="1" hangingPunct="1">
              <a:spcBef>
                <a:spcPct val="0"/>
              </a:spcBef>
              <a:buClrTx/>
              <a:buSzTx/>
              <a:buFont typeface="Arial" pitchFamily="34" charset="0"/>
              <a:buChar char="•"/>
            </a:pPr>
            <a:r>
              <a:rPr lang="en-GB" altLang="en-US" sz="1800">
                <a:solidFill>
                  <a:schemeClr val="tx1"/>
                </a:solidFill>
              </a:rPr>
              <a:t>Subtract speckle pattern</a:t>
            </a:r>
          </a:p>
          <a:p>
            <a:pPr eaLnBrk="1" hangingPunct="1">
              <a:spcBef>
                <a:spcPct val="0"/>
              </a:spcBef>
              <a:buClrTx/>
              <a:buSzTx/>
              <a:buFont typeface="Arial" pitchFamily="34" charset="0"/>
              <a:buChar char="•"/>
            </a:pPr>
            <a:endParaRPr lang="en-GB" altLang="en-US" sz="2000">
              <a:solidFill>
                <a:schemeClr val="tx1"/>
              </a:solidFill>
            </a:endParaRPr>
          </a:p>
        </p:txBody>
      </p:sp>
      <p:pic>
        <p:nvPicPr>
          <p:cNvPr id="9221" name="Picture 2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07063" y="4600575"/>
            <a:ext cx="12192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78738" y="4600575"/>
            <a:ext cx="12192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2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08438" y="4602163"/>
            <a:ext cx="1220787"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Minus 28"/>
          <p:cNvSpPr/>
          <p:nvPr/>
        </p:nvSpPr>
        <p:spPr>
          <a:xfrm>
            <a:off x="5235575" y="5145088"/>
            <a:ext cx="395288" cy="212725"/>
          </a:xfrm>
          <a:prstGeom prst="mathMinus">
            <a:avLst/>
          </a:prstGeom>
          <a:solidFill>
            <a:schemeClr val="bg1"/>
          </a:solidFill>
          <a:ln w="9525" cap="flat" cmpd="sng" algn="ctr">
            <a:solidFill>
              <a:schemeClr val="tx2"/>
            </a:solidFill>
            <a:prstDash val="solid"/>
          </a:ln>
          <a:effectLst>
            <a:outerShdw blurRad="40000" dist="23000" dir="5400000" rotWithShape="0">
              <a:srgbClr val="000000">
                <a:alpha val="35000"/>
              </a:srgbClr>
            </a:outerShdw>
          </a:effectLst>
        </p:spPr>
        <p:txBody>
          <a:bodyPr lIns="91441" rIns="91441" anchor="ctr"/>
          <a:lstStyle>
            <a:lvl1pPr eaLnBrk="0" hangingPunct="0">
              <a:spcBef>
                <a:spcPct val="20000"/>
              </a:spcBef>
              <a:buClr>
                <a:schemeClr val="hlink"/>
              </a:buClr>
              <a:buSzPct val="100000"/>
              <a:buFont typeface="Wingdings" pitchFamily="2" charset="2"/>
              <a:buChar char="§"/>
              <a:defRPr sz="2800">
                <a:solidFill>
                  <a:srgbClr val="330461"/>
                </a:solidFill>
                <a:latin typeface="Arial" pitchFamily="34" charset="0"/>
              </a:defRPr>
            </a:lvl1pPr>
            <a:lvl2pPr marL="742950" indent="-285750" eaLnBrk="0" hangingPunct="0">
              <a:spcBef>
                <a:spcPct val="20000"/>
              </a:spcBef>
              <a:buClr>
                <a:schemeClr val="hlink"/>
              </a:buClr>
              <a:buSzPct val="100000"/>
              <a:buFont typeface="Wingdings" pitchFamily="2" charset="2"/>
              <a:buChar char="§"/>
              <a:defRPr sz="2600">
                <a:solidFill>
                  <a:srgbClr val="330461"/>
                </a:solidFill>
                <a:latin typeface="Arial" pitchFamily="34" charset="0"/>
              </a:defRPr>
            </a:lvl2pPr>
            <a:lvl3pPr marL="1143000" indent="-228600" eaLnBrk="0" hangingPunct="0">
              <a:spcBef>
                <a:spcPct val="20000"/>
              </a:spcBef>
              <a:buClr>
                <a:schemeClr val="hlink"/>
              </a:buClr>
              <a:buSzPct val="100000"/>
              <a:buFont typeface="Wingdings" pitchFamily="2" charset="2"/>
              <a:buChar char="§"/>
              <a:defRPr sz="2400">
                <a:solidFill>
                  <a:srgbClr val="330461"/>
                </a:solidFill>
                <a:latin typeface="Arial" pitchFamily="34" charset="0"/>
              </a:defRPr>
            </a:lvl3pPr>
            <a:lvl4pPr marL="1600200" indent="-228600" eaLnBrk="0" hangingPunct="0">
              <a:spcBef>
                <a:spcPct val="20000"/>
              </a:spcBef>
              <a:buClr>
                <a:schemeClr val="hlink"/>
              </a:buClr>
              <a:buFont typeface="Wingdings" pitchFamily="2" charset="2"/>
              <a:buChar char="§"/>
              <a:defRPr sz="2200">
                <a:solidFill>
                  <a:srgbClr val="330461"/>
                </a:solidFill>
                <a:latin typeface="Arial" pitchFamily="34" charset="0"/>
              </a:defRPr>
            </a:lvl4pPr>
            <a:lvl5pPr marL="2057400" indent="-228600" eaLnBrk="0" hangingPunct="0">
              <a:spcBef>
                <a:spcPct val="20000"/>
              </a:spcBef>
              <a:buClr>
                <a:schemeClr val="tx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r>
              <a:rPr lang="en-US" altLang="en-US" sz="1000">
                <a:solidFill>
                  <a:srgbClr val="FFFF00"/>
                </a:solidFill>
                <a:effectLst>
                  <a:outerShdw blurRad="38100" dist="38100" dir="2700000" algn="tl">
                    <a:srgbClr val="C0C0C0"/>
                  </a:outerShdw>
                </a:effectLst>
                <a:latin typeface="Cambria" pitchFamily="18" charset="0"/>
                <a:cs typeface="Times New Roman" pitchFamily="18" charset="0"/>
              </a:rPr>
              <a:t> </a:t>
            </a:r>
            <a:endParaRPr lang="en-GB" altLang="en-US" sz="1000">
              <a:solidFill>
                <a:srgbClr val="FFFF00"/>
              </a:solidFill>
              <a:effectLst>
                <a:outerShdw blurRad="38100" dist="38100" dir="2700000" algn="tl">
                  <a:srgbClr val="C0C0C0"/>
                </a:outerShdw>
              </a:effectLst>
              <a:latin typeface="Cambria" pitchFamily="18" charset="0"/>
              <a:ea typeface="MS Mincho" pitchFamily="49" charset="-128"/>
              <a:cs typeface="Times New Roman" pitchFamily="18" charset="0"/>
            </a:endParaRPr>
          </a:p>
        </p:txBody>
      </p:sp>
      <p:sp>
        <p:nvSpPr>
          <p:cNvPr id="31" name="Equal 30"/>
          <p:cNvSpPr/>
          <p:nvPr/>
        </p:nvSpPr>
        <p:spPr>
          <a:xfrm>
            <a:off x="6999288" y="5041900"/>
            <a:ext cx="531812" cy="381000"/>
          </a:xfrm>
          <a:prstGeom prst="mathEqual">
            <a:avLst/>
          </a:prstGeom>
          <a:solidFill>
            <a:schemeClr val="bg1"/>
          </a:solidFill>
          <a:ln w="9525" cap="flat" cmpd="sng" algn="ctr">
            <a:solidFill>
              <a:schemeClr val="tx2"/>
            </a:solidFill>
            <a:prstDash val="solid"/>
          </a:ln>
          <a:effectLst>
            <a:outerShdw blurRad="40000" dist="23000" dir="5400000" rotWithShape="0">
              <a:srgbClr val="000000">
                <a:alpha val="35000"/>
              </a:srgbClr>
            </a:outerShdw>
          </a:effectLst>
        </p:spPr>
        <p:txBody>
          <a:bodyPr lIns="91441" rIns="91441" anchor="ctr"/>
          <a:lstStyle>
            <a:lvl1pPr eaLnBrk="0" hangingPunct="0">
              <a:spcBef>
                <a:spcPct val="20000"/>
              </a:spcBef>
              <a:buClr>
                <a:schemeClr val="hlink"/>
              </a:buClr>
              <a:buSzPct val="100000"/>
              <a:buFont typeface="Wingdings" pitchFamily="2" charset="2"/>
              <a:buChar char="§"/>
              <a:defRPr sz="2800">
                <a:solidFill>
                  <a:srgbClr val="330461"/>
                </a:solidFill>
                <a:latin typeface="Arial" pitchFamily="34" charset="0"/>
              </a:defRPr>
            </a:lvl1pPr>
            <a:lvl2pPr marL="742950" indent="-285750" eaLnBrk="0" hangingPunct="0">
              <a:spcBef>
                <a:spcPct val="20000"/>
              </a:spcBef>
              <a:buClr>
                <a:schemeClr val="hlink"/>
              </a:buClr>
              <a:buSzPct val="100000"/>
              <a:buFont typeface="Wingdings" pitchFamily="2" charset="2"/>
              <a:buChar char="§"/>
              <a:defRPr sz="2600">
                <a:solidFill>
                  <a:srgbClr val="330461"/>
                </a:solidFill>
                <a:latin typeface="Arial" pitchFamily="34" charset="0"/>
              </a:defRPr>
            </a:lvl2pPr>
            <a:lvl3pPr marL="1143000" indent="-228600" eaLnBrk="0" hangingPunct="0">
              <a:spcBef>
                <a:spcPct val="20000"/>
              </a:spcBef>
              <a:buClr>
                <a:schemeClr val="hlink"/>
              </a:buClr>
              <a:buSzPct val="100000"/>
              <a:buFont typeface="Wingdings" pitchFamily="2" charset="2"/>
              <a:buChar char="§"/>
              <a:defRPr sz="2400">
                <a:solidFill>
                  <a:srgbClr val="330461"/>
                </a:solidFill>
                <a:latin typeface="Arial" pitchFamily="34" charset="0"/>
              </a:defRPr>
            </a:lvl3pPr>
            <a:lvl4pPr marL="1600200" indent="-228600" eaLnBrk="0" hangingPunct="0">
              <a:spcBef>
                <a:spcPct val="20000"/>
              </a:spcBef>
              <a:buClr>
                <a:schemeClr val="hlink"/>
              </a:buClr>
              <a:buFont typeface="Wingdings" pitchFamily="2" charset="2"/>
              <a:buChar char="§"/>
              <a:defRPr sz="2200">
                <a:solidFill>
                  <a:srgbClr val="330461"/>
                </a:solidFill>
                <a:latin typeface="Arial" pitchFamily="34" charset="0"/>
              </a:defRPr>
            </a:lvl4pPr>
            <a:lvl5pPr marL="2057400" indent="-228600" eaLnBrk="0" hangingPunct="0">
              <a:spcBef>
                <a:spcPct val="20000"/>
              </a:spcBef>
              <a:buClr>
                <a:schemeClr val="tx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r>
              <a:rPr lang="en-US" altLang="en-US" sz="1000">
                <a:solidFill>
                  <a:srgbClr val="FFFF00"/>
                </a:solidFill>
                <a:effectLst>
                  <a:outerShdw blurRad="38100" dist="38100" dir="2700000" algn="tl">
                    <a:srgbClr val="C0C0C0"/>
                  </a:outerShdw>
                </a:effectLst>
                <a:latin typeface="Cambria" pitchFamily="18" charset="0"/>
                <a:cs typeface="Times New Roman" pitchFamily="18" charset="0"/>
              </a:rPr>
              <a:t> </a:t>
            </a:r>
            <a:endParaRPr lang="en-GB" altLang="en-US" sz="1000">
              <a:solidFill>
                <a:srgbClr val="FFFF00"/>
              </a:solidFill>
              <a:effectLst>
                <a:outerShdw blurRad="38100" dist="38100" dir="2700000" algn="tl">
                  <a:srgbClr val="C0C0C0"/>
                </a:outerShdw>
              </a:effectLst>
              <a:latin typeface="Cambria" pitchFamily="18" charset="0"/>
              <a:ea typeface="MS Mincho" pitchFamily="49" charset="-128"/>
              <a:cs typeface="Times New Roman" pitchFamily="18" charset="0"/>
            </a:endParaRPr>
          </a:p>
        </p:txBody>
      </p:sp>
    </p:spTree>
    <p:extLst>
      <p:ext uri="{BB962C8B-B14F-4D97-AF65-F5344CB8AC3E}">
        <p14:creationId xmlns:p14="http://schemas.microsoft.com/office/powerpoint/2010/main" val="158695790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a:xfrm>
            <a:off x="0" y="1000125"/>
            <a:ext cx="6215063" cy="4114800"/>
          </a:xfrm>
        </p:spPr>
        <p:txBody>
          <a:bodyPr/>
          <a:lstStyle/>
          <a:p>
            <a:pPr eaLnBrk="1" hangingPunct="1">
              <a:lnSpc>
                <a:spcPct val="90000"/>
              </a:lnSpc>
            </a:pPr>
            <a:r>
              <a:rPr lang="en-GB" altLang="en-US"/>
              <a:t>For an out of plane system</a:t>
            </a:r>
          </a:p>
          <a:p>
            <a:pPr lvl="1" eaLnBrk="1" hangingPunct="1">
              <a:lnSpc>
                <a:spcPct val="90000"/>
              </a:lnSpc>
            </a:pPr>
            <a:r>
              <a:rPr lang="en-GB" altLang="en-US" sz="2400"/>
              <a:t>Optical differential pattern requires</a:t>
            </a:r>
            <a:br>
              <a:rPr lang="en-GB" altLang="en-US" sz="2400"/>
            </a:br>
            <a:r>
              <a:rPr lang="en-GB" altLang="en-US" sz="2400"/>
              <a:t>further numerical differentiation</a:t>
            </a:r>
            <a:br>
              <a:rPr lang="en-GB" altLang="en-US" sz="2400"/>
            </a:br>
            <a:r>
              <a:rPr lang="en-GB" altLang="en-US" sz="2400"/>
              <a:t>to yield strain</a:t>
            </a:r>
          </a:p>
          <a:p>
            <a:pPr eaLnBrk="1" hangingPunct="1">
              <a:lnSpc>
                <a:spcPct val="90000"/>
              </a:lnSpc>
            </a:pPr>
            <a:r>
              <a:rPr lang="en-GB" altLang="en-US"/>
              <a:t>An In plane sensitive only system</a:t>
            </a:r>
          </a:p>
          <a:p>
            <a:pPr lvl="1" eaLnBrk="1" hangingPunct="1">
              <a:lnSpc>
                <a:spcPct val="90000"/>
              </a:lnSpc>
            </a:pPr>
            <a:r>
              <a:rPr lang="en-GB" altLang="en-US" sz="2400"/>
              <a:t>Requires only optical differentiation to yield strain</a:t>
            </a:r>
          </a:p>
          <a:p>
            <a:pPr lvl="1" eaLnBrk="1" hangingPunct="1">
              <a:lnSpc>
                <a:spcPct val="90000"/>
              </a:lnSpc>
            </a:pPr>
            <a:r>
              <a:rPr lang="en-GB" altLang="en-US" sz="2400">
                <a:sym typeface="Symbol" pitchFamily="18" charset="2"/>
              </a:rPr>
              <a:t></a:t>
            </a:r>
            <a:r>
              <a:rPr lang="en-GB" altLang="en-US" sz="2400">
                <a:cs typeface="Times New Roman" pitchFamily="18" charset="0"/>
                <a:sym typeface="Symbol" pitchFamily="18" charset="2"/>
              </a:rPr>
              <a:t>L/L=   useful for why things break</a:t>
            </a:r>
            <a:endParaRPr lang="en-GB" altLang="en-US" sz="2400"/>
          </a:p>
          <a:p>
            <a:pPr eaLnBrk="1" hangingPunct="1">
              <a:lnSpc>
                <a:spcPct val="90000"/>
              </a:lnSpc>
            </a:pPr>
            <a:r>
              <a:rPr lang="en-GB" altLang="en-US"/>
              <a:t>Hybrid out of plane/in plane systems require understanding of the loading and surface shape</a:t>
            </a:r>
          </a:p>
        </p:txBody>
      </p:sp>
      <p:grpSp>
        <p:nvGrpSpPr>
          <p:cNvPr id="1028" name="Group 4"/>
          <p:cNvGrpSpPr>
            <a:grpSpLocks/>
          </p:cNvGrpSpPr>
          <p:nvPr/>
        </p:nvGrpSpPr>
        <p:grpSpPr bwMode="auto">
          <a:xfrm>
            <a:off x="6165850" y="1071563"/>
            <a:ext cx="2835275" cy="2479675"/>
            <a:chOff x="3446" y="1296"/>
            <a:chExt cx="1786" cy="1562"/>
          </a:xfrm>
        </p:grpSpPr>
        <p:sp>
          <p:nvSpPr>
            <p:cNvPr id="1035" name="Text Box 5"/>
            <p:cNvSpPr txBox="1">
              <a:spLocks noChangeArrowheads="1"/>
            </p:cNvSpPr>
            <p:nvPr/>
          </p:nvSpPr>
          <p:spPr bwMode="auto">
            <a:xfrm>
              <a:off x="3446" y="2570"/>
              <a:ext cx="107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latin typeface="Times New Roman" pitchFamily="18" charset="0"/>
                </a:rPr>
                <a:t>Out of plane</a:t>
              </a:r>
            </a:p>
          </p:txBody>
        </p:sp>
        <p:grpSp>
          <p:nvGrpSpPr>
            <p:cNvPr id="1036" name="Group 6"/>
            <p:cNvGrpSpPr>
              <a:grpSpLocks/>
            </p:cNvGrpSpPr>
            <p:nvPr/>
          </p:nvGrpSpPr>
          <p:grpSpPr bwMode="auto">
            <a:xfrm>
              <a:off x="3888" y="1296"/>
              <a:ext cx="1344" cy="1344"/>
              <a:chOff x="3792" y="1296"/>
              <a:chExt cx="1344" cy="1344"/>
            </a:xfrm>
          </p:grpSpPr>
          <p:grpSp>
            <p:nvGrpSpPr>
              <p:cNvPr id="1037" name="Group 7"/>
              <p:cNvGrpSpPr>
                <a:grpSpLocks/>
              </p:cNvGrpSpPr>
              <p:nvPr/>
            </p:nvGrpSpPr>
            <p:grpSpPr bwMode="auto">
              <a:xfrm>
                <a:off x="3792" y="1296"/>
                <a:ext cx="1344" cy="1344"/>
                <a:chOff x="2112" y="1488"/>
                <a:chExt cx="2208" cy="2171"/>
              </a:xfrm>
            </p:grpSpPr>
            <p:grpSp>
              <p:nvGrpSpPr>
                <p:cNvPr id="1039" name="Group 8"/>
                <p:cNvGrpSpPr>
                  <a:grpSpLocks/>
                </p:cNvGrpSpPr>
                <p:nvPr/>
              </p:nvGrpSpPr>
              <p:grpSpPr bwMode="auto">
                <a:xfrm rot="-5400000">
                  <a:off x="2208" y="1392"/>
                  <a:ext cx="2016" cy="2208"/>
                  <a:chOff x="2208" y="1392"/>
                  <a:chExt cx="2016" cy="2208"/>
                </a:xfrm>
              </p:grpSpPr>
              <p:grpSp>
                <p:nvGrpSpPr>
                  <p:cNvPr id="1043" name="Group 9"/>
                  <p:cNvGrpSpPr>
                    <a:grpSpLocks/>
                  </p:cNvGrpSpPr>
                  <p:nvPr/>
                </p:nvGrpSpPr>
                <p:grpSpPr bwMode="auto">
                  <a:xfrm rot="-5400000">
                    <a:off x="2112" y="1488"/>
                    <a:ext cx="2208" cy="2016"/>
                    <a:chOff x="2112" y="1488"/>
                    <a:chExt cx="2208" cy="2016"/>
                  </a:xfrm>
                </p:grpSpPr>
                <p:sp>
                  <p:nvSpPr>
                    <p:cNvPr id="1047" name="AutoShape 10"/>
                    <p:cNvSpPr>
                      <a:spLocks noChangeArrowheads="1"/>
                    </p:cNvSpPr>
                    <p:nvPr/>
                  </p:nvSpPr>
                  <p:spPr bwMode="auto">
                    <a:xfrm>
                      <a:off x="2112" y="1488"/>
                      <a:ext cx="2208" cy="2016"/>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048" name="Line 11"/>
                    <p:cNvSpPr>
                      <a:spLocks noChangeShapeType="1"/>
                    </p:cNvSpPr>
                    <p:nvPr/>
                  </p:nvSpPr>
                  <p:spPr bwMode="auto">
                    <a:xfrm flipH="1">
                      <a:off x="3120" y="2016"/>
                      <a:ext cx="672" cy="0"/>
                    </a:xfrm>
                    <a:prstGeom prst="line">
                      <a:avLst/>
                    </a:prstGeom>
                    <a:noFill/>
                    <a:ln w="38100">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endParaRPr lang="en-GB"/>
                    </a:p>
                  </p:txBody>
                </p:sp>
                <p:sp>
                  <p:nvSpPr>
                    <p:cNvPr id="1049" name="Line 12"/>
                    <p:cNvSpPr>
                      <a:spLocks noChangeShapeType="1"/>
                    </p:cNvSpPr>
                    <p:nvPr/>
                  </p:nvSpPr>
                  <p:spPr bwMode="auto">
                    <a:xfrm flipV="1">
                      <a:off x="3792" y="1728"/>
                      <a:ext cx="288" cy="288"/>
                    </a:xfrm>
                    <a:prstGeom prst="line">
                      <a:avLst/>
                    </a:prstGeom>
                    <a:noFill/>
                    <a:ln w="38100">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endParaRPr lang="en-GB"/>
                    </a:p>
                  </p:txBody>
                </p:sp>
                <p:sp>
                  <p:nvSpPr>
                    <p:cNvPr id="1050" name="Line 13"/>
                    <p:cNvSpPr>
                      <a:spLocks noChangeShapeType="1"/>
                    </p:cNvSpPr>
                    <p:nvPr/>
                  </p:nvSpPr>
                  <p:spPr bwMode="auto">
                    <a:xfrm>
                      <a:off x="3792" y="2016"/>
                      <a:ext cx="0" cy="672"/>
                    </a:xfrm>
                    <a:prstGeom prst="line">
                      <a:avLst/>
                    </a:prstGeom>
                    <a:noFill/>
                    <a:ln w="38100">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endParaRPr lang="en-GB"/>
                    </a:p>
                  </p:txBody>
                </p:sp>
              </p:grpSp>
              <p:sp>
                <p:nvSpPr>
                  <p:cNvPr id="1044" name="Text Box 14"/>
                  <p:cNvSpPr txBox="1">
                    <a:spLocks noChangeArrowheads="1"/>
                  </p:cNvSpPr>
                  <p:nvPr/>
                </p:nvSpPr>
                <p:spPr bwMode="auto">
                  <a:xfrm>
                    <a:off x="3197" y="1895"/>
                    <a:ext cx="559"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Times New Roman" pitchFamily="18" charset="0"/>
                    </a:endParaRPr>
                  </a:p>
                </p:txBody>
              </p:sp>
              <p:sp>
                <p:nvSpPr>
                  <p:cNvPr id="1045" name="Text Box 15"/>
                  <p:cNvSpPr txBox="1">
                    <a:spLocks noChangeArrowheads="1"/>
                  </p:cNvSpPr>
                  <p:nvPr/>
                </p:nvSpPr>
                <p:spPr bwMode="auto">
                  <a:xfrm>
                    <a:off x="2671" y="2468"/>
                    <a:ext cx="559"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Times New Roman" pitchFamily="18" charset="0"/>
                    </a:endParaRPr>
                  </a:p>
                </p:txBody>
              </p:sp>
              <p:sp>
                <p:nvSpPr>
                  <p:cNvPr id="1046" name="Text Box 16"/>
                  <p:cNvSpPr txBox="1">
                    <a:spLocks noChangeArrowheads="1"/>
                  </p:cNvSpPr>
                  <p:nvPr/>
                </p:nvSpPr>
                <p:spPr bwMode="auto">
                  <a:xfrm>
                    <a:off x="2239" y="1704"/>
                    <a:ext cx="559"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Times New Roman" pitchFamily="18" charset="0"/>
                    </a:endParaRPr>
                  </a:p>
                </p:txBody>
              </p:sp>
            </p:grpSp>
            <p:sp>
              <p:nvSpPr>
                <p:cNvPr id="1040" name="Text Box 17"/>
                <p:cNvSpPr txBox="1">
                  <a:spLocks noChangeArrowheads="1"/>
                </p:cNvSpPr>
                <p:nvPr/>
              </p:nvSpPr>
              <p:spPr bwMode="auto">
                <a:xfrm>
                  <a:off x="3254" y="3002"/>
                  <a:ext cx="348"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latin typeface="Times New Roman" pitchFamily="18" charset="0"/>
                    </a:rPr>
                    <a:t>x</a:t>
                  </a:r>
                </a:p>
              </p:txBody>
            </p:sp>
            <p:sp>
              <p:nvSpPr>
                <p:cNvPr id="1041" name="Text Box 18"/>
                <p:cNvSpPr txBox="1">
                  <a:spLocks noChangeArrowheads="1"/>
                </p:cNvSpPr>
                <p:nvPr/>
              </p:nvSpPr>
              <p:spPr bwMode="auto">
                <a:xfrm>
                  <a:off x="2726" y="2137"/>
                  <a:ext cx="349"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latin typeface="Times New Roman" pitchFamily="18" charset="0"/>
                    </a:rPr>
                    <a:t>y</a:t>
                  </a:r>
                </a:p>
              </p:txBody>
            </p:sp>
            <p:sp>
              <p:nvSpPr>
                <p:cNvPr id="1042" name="Text Box 19"/>
                <p:cNvSpPr txBox="1">
                  <a:spLocks noChangeArrowheads="1"/>
                </p:cNvSpPr>
                <p:nvPr/>
              </p:nvSpPr>
              <p:spPr bwMode="auto">
                <a:xfrm>
                  <a:off x="2487" y="3194"/>
                  <a:ext cx="33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latin typeface="Times New Roman" pitchFamily="18" charset="0"/>
                    </a:rPr>
                    <a:t>z</a:t>
                  </a:r>
                </a:p>
              </p:txBody>
            </p:sp>
          </p:grpSp>
          <p:sp>
            <p:nvSpPr>
              <p:cNvPr id="1038" name="Text Box 20"/>
              <p:cNvSpPr txBox="1">
                <a:spLocks noChangeArrowheads="1"/>
              </p:cNvSpPr>
              <p:nvPr/>
            </p:nvSpPr>
            <p:spPr bwMode="auto">
              <a:xfrm>
                <a:off x="4358" y="1514"/>
                <a:ext cx="7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latin typeface="Times New Roman" pitchFamily="18" charset="0"/>
                  </a:rPr>
                  <a:t>In plane</a:t>
                </a:r>
              </a:p>
            </p:txBody>
          </p:sp>
        </p:grpSp>
      </p:grpSp>
      <p:sp>
        <p:nvSpPr>
          <p:cNvPr id="1029" name="Title 21"/>
          <p:cNvSpPr>
            <a:spLocks noGrp="1"/>
          </p:cNvSpPr>
          <p:nvPr>
            <p:ph type="title"/>
          </p:nvPr>
        </p:nvSpPr>
        <p:spPr>
          <a:xfrm>
            <a:off x="457200" y="71438"/>
            <a:ext cx="8229600" cy="1143000"/>
          </a:xfrm>
        </p:spPr>
        <p:txBody>
          <a:bodyPr/>
          <a:lstStyle/>
          <a:p>
            <a:pPr eaLnBrk="1" hangingPunct="1"/>
            <a:r>
              <a:rPr lang="en-GB" altLang="en-US" dirty="0"/>
              <a:t>What are we measuring?</a:t>
            </a:r>
          </a:p>
        </p:txBody>
      </p:sp>
      <p:pic>
        <p:nvPicPr>
          <p:cNvPr id="103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81700" y="3581400"/>
            <a:ext cx="3162300"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2"/>
          <p:cNvGraphicFramePr>
            <a:graphicFrameLocks noChangeAspect="1"/>
          </p:cNvGraphicFramePr>
          <p:nvPr/>
        </p:nvGraphicFramePr>
        <p:xfrm>
          <a:off x="642938" y="4930775"/>
          <a:ext cx="5562600" cy="1069975"/>
        </p:xfrm>
        <a:graphic>
          <a:graphicData uri="http://schemas.openxmlformats.org/presentationml/2006/ole">
            <mc:AlternateContent xmlns:mc="http://schemas.openxmlformats.org/markup-compatibility/2006">
              <mc:Choice xmlns:v="urn:schemas-microsoft-com:vml" Requires="v">
                <p:oleObj spid="_x0000_s2051" r:id="rId4" imgW="1866600" imgH="406080" progId="">
                  <p:embed/>
                </p:oleObj>
              </mc:Choice>
              <mc:Fallback>
                <p:oleObj r:id="rId4" imgW="1866600" imgH="40608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8" y="4930775"/>
                        <a:ext cx="5562600" cy="106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 Box 22"/>
          <p:cNvSpPr txBox="1">
            <a:spLocks noChangeArrowheads="1"/>
          </p:cNvSpPr>
          <p:nvPr/>
        </p:nvSpPr>
        <p:spPr bwMode="auto">
          <a:xfrm>
            <a:off x="1622425" y="5786438"/>
            <a:ext cx="5164138" cy="369887"/>
          </a:xfrm>
          <a:prstGeom prst="rect">
            <a:avLst/>
          </a:prstGeom>
          <a:noFill/>
          <a:ln w="12700">
            <a:noFill/>
            <a:miter lim="800000"/>
            <a:headEnd type="none" w="sm" len="sm"/>
            <a:tailEnd type="none" w="sm" len="sm"/>
          </a:ln>
          <a:effectLst/>
        </p:spPr>
        <p:txBody>
          <a:bodyPr>
            <a:spAutoFit/>
          </a:bodyPr>
          <a:lstStyle/>
          <a:p>
            <a:pPr eaLnBrk="0" hangingPunct="0">
              <a:defRPr/>
            </a:pPr>
            <a:r>
              <a:rPr lang="en-GB" dirty="0">
                <a:latin typeface="+mn-lt"/>
              </a:rPr>
              <a:t>delaminations             adhesion, integrity </a:t>
            </a:r>
          </a:p>
        </p:txBody>
      </p:sp>
      <p:cxnSp>
        <p:nvCxnSpPr>
          <p:cNvPr id="25" name="Straight Connector 24"/>
          <p:cNvCxnSpPr/>
          <p:nvPr/>
        </p:nvCxnSpPr>
        <p:spPr>
          <a:xfrm rot="10800000">
            <a:off x="7000875" y="4429125"/>
            <a:ext cx="1357313" cy="285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a:off x="7000875" y="4429125"/>
            <a:ext cx="857250" cy="571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286375" y="4643438"/>
            <a:ext cx="2214563" cy="571500"/>
          </a:xfrm>
          <a:prstGeom prst="line">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9F550070-45B7-4DF4-AB11-ECE61143C7ED}"/>
              </a:ext>
            </a:extLst>
          </p:cNvPr>
          <p:cNvCxnSpPr/>
          <p:nvPr/>
        </p:nvCxnSpPr>
        <p:spPr>
          <a:xfrm>
            <a:off x="-828600" y="1531500"/>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4"/>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z="4000" dirty="0">
                <a:solidFill>
                  <a:schemeClr val="tx1"/>
                </a:solidFill>
              </a:rPr>
              <a:t>Sensitivity analysis of instrument</a:t>
            </a:r>
          </a:p>
        </p:txBody>
      </p:sp>
      <p:pic>
        <p:nvPicPr>
          <p:cNvPr id="102405" name="Picture 5"/>
          <p:cNvPicPr>
            <a:picLocks noChangeAspect="1" noChangeArrowheads="1"/>
          </p:cNvPicPr>
          <p:nvPr/>
        </p:nvPicPr>
        <p:blipFill rotWithShape="1">
          <a:blip r:embed="rId2" cstate="print"/>
          <a:srcRect t="9236"/>
          <a:stretch/>
        </p:blipFill>
        <p:spPr bwMode="auto">
          <a:xfrm>
            <a:off x="457200" y="1223399"/>
            <a:ext cx="8147248" cy="4813627"/>
          </a:xfrm>
          <a:prstGeom prst="rect">
            <a:avLst/>
          </a:prstGeom>
          <a:noFill/>
          <a:ln w="9525">
            <a:noFill/>
            <a:miter lim="800000"/>
            <a:headEnd/>
            <a:tailEnd/>
          </a:ln>
          <a:effectLst/>
        </p:spPr>
      </p:pic>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0" y="0"/>
            <a:ext cx="8229600" cy="1417638"/>
          </a:xfrm>
        </p:spPr>
        <p:txBody>
          <a:bodyPr/>
          <a:lstStyle/>
          <a:p>
            <a:pPr eaLnBrk="1" hangingPunct="1"/>
            <a:r>
              <a:rPr lang="en-GB" altLang="en-US"/>
              <a:t>Shearing Interferometry</a:t>
            </a:r>
          </a:p>
        </p:txBody>
      </p:sp>
      <p:pic>
        <p:nvPicPr>
          <p:cNvPr id="11267" name="Picture 7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0200"/>
            <a:ext cx="4637088"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71"/>
          <p:cNvSpPr txBox="1">
            <a:spLocks noChangeArrowheads="1"/>
          </p:cNvSpPr>
          <p:nvPr/>
        </p:nvSpPr>
        <p:spPr bwMode="auto">
          <a:xfrm>
            <a:off x="5334000" y="1444625"/>
            <a:ext cx="320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00000"/>
              <a:buFont typeface="Wingdings" pitchFamily="2" charset="2"/>
              <a:buChar char="§"/>
              <a:defRPr sz="2800">
                <a:solidFill>
                  <a:srgbClr val="330461"/>
                </a:solidFill>
                <a:latin typeface="Arial" pitchFamily="34" charset="0"/>
              </a:defRPr>
            </a:lvl1pPr>
            <a:lvl2pPr marL="742950" indent="-285750" eaLnBrk="0" hangingPunct="0">
              <a:spcBef>
                <a:spcPct val="20000"/>
              </a:spcBef>
              <a:buClr>
                <a:schemeClr val="hlink"/>
              </a:buClr>
              <a:buSzPct val="100000"/>
              <a:buFont typeface="Wingdings" pitchFamily="2" charset="2"/>
              <a:buChar char="§"/>
              <a:defRPr sz="2600">
                <a:solidFill>
                  <a:srgbClr val="330461"/>
                </a:solidFill>
                <a:latin typeface="Arial" pitchFamily="34" charset="0"/>
              </a:defRPr>
            </a:lvl2pPr>
            <a:lvl3pPr marL="1143000" indent="-228600" eaLnBrk="0" hangingPunct="0">
              <a:spcBef>
                <a:spcPct val="20000"/>
              </a:spcBef>
              <a:buClr>
                <a:schemeClr val="hlink"/>
              </a:buClr>
              <a:buSzPct val="100000"/>
              <a:buFont typeface="Wingdings" pitchFamily="2" charset="2"/>
              <a:buChar char="§"/>
              <a:defRPr sz="2400">
                <a:solidFill>
                  <a:srgbClr val="330461"/>
                </a:solidFill>
                <a:latin typeface="Arial" pitchFamily="34" charset="0"/>
              </a:defRPr>
            </a:lvl3pPr>
            <a:lvl4pPr marL="1600200" indent="-228600" eaLnBrk="0" hangingPunct="0">
              <a:spcBef>
                <a:spcPct val="20000"/>
              </a:spcBef>
              <a:buClr>
                <a:schemeClr val="hlink"/>
              </a:buClr>
              <a:buFont typeface="Wingdings" pitchFamily="2" charset="2"/>
              <a:buChar char="§"/>
              <a:defRPr sz="2200">
                <a:solidFill>
                  <a:srgbClr val="330461"/>
                </a:solidFill>
                <a:latin typeface="Arial" pitchFamily="34" charset="0"/>
              </a:defRPr>
            </a:lvl4pPr>
            <a:lvl5pPr marL="2057400" indent="-228600" eaLnBrk="0" hangingPunct="0">
              <a:spcBef>
                <a:spcPct val="20000"/>
              </a:spcBef>
              <a:buClr>
                <a:schemeClr val="tx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9pPr>
          </a:lstStyle>
          <a:p>
            <a:pPr algn="ctr" eaLnBrk="1" hangingPunct="1">
              <a:spcBef>
                <a:spcPct val="0"/>
              </a:spcBef>
              <a:buClrTx/>
              <a:buSzTx/>
              <a:buFontTx/>
              <a:buNone/>
            </a:pPr>
            <a:r>
              <a:rPr lang="en-GB" altLang="en-US" sz="1800">
                <a:solidFill>
                  <a:schemeClr val="tx1"/>
                </a:solidFill>
              </a:rPr>
              <a:t>Different Sensitivities</a:t>
            </a:r>
          </a:p>
        </p:txBody>
      </p:sp>
      <p:sp>
        <p:nvSpPr>
          <p:cNvPr id="11269" name="Oval 72"/>
          <p:cNvSpPr>
            <a:spLocks noChangeArrowheads="1"/>
          </p:cNvSpPr>
          <p:nvPr/>
        </p:nvSpPr>
        <p:spPr bwMode="auto">
          <a:xfrm>
            <a:off x="5310188" y="2057400"/>
            <a:ext cx="1079500" cy="1079500"/>
          </a:xfrm>
          <a:prstGeom prst="ellipse">
            <a:avLst/>
          </a:prstGeom>
          <a:solidFill>
            <a:srgbClr val="9954DE"/>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hlink"/>
              </a:buClr>
              <a:buSzPct val="100000"/>
              <a:buFont typeface="Wingdings" pitchFamily="2" charset="2"/>
              <a:buChar char="§"/>
              <a:defRPr sz="2800">
                <a:solidFill>
                  <a:srgbClr val="330461"/>
                </a:solidFill>
                <a:latin typeface="Arial" pitchFamily="34" charset="0"/>
              </a:defRPr>
            </a:lvl1pPr>
            <a:lvl2pPr marL="742950" indent="-285750" eaLnBrk="0" hangingPunct="0">
              <a:spcBef>
                <a:spcPct val="20000"/>
              </a:spcBef>
              <a:buClr>
                <a:schemeClr val="hlink"/>
              </a:buClr>
              <a:buSzPct val="100000"/>
              <a:buFont typeface="Wingdings" pitchFamily="2" charset="2"/>
              <a:buChar char="§"/>
              <a:defRPr sz="2600">
                <a:solidFill>
                  <a:srgbClr val="330461"/>
                </a:solidFill>
                <a:latin typeface="Arial" pitchFamily="34" charset="0"/>
              </a:defRPr>
            </a:lvl2pPr>
            <a:lvl3pPr marL="1143000" indent="-228600" eaLnBrk="0" hangingPunct="0">
              <a:spcBef>
                <a:spcPct val="20000"/>
              </a:spcBef>
              <a:buClr>
                <a:schemeClr val="hlink"/>
              </a:buClr>
              <a:buSzPct val="100000"/>
              <a:buFont typeface="Wingdings" pitchFamily="2" charset="2"/>
              <a:buChar char="§"/>
              <a:defRPr sz="2400">
                <a:solidFill>
                  <a:srgbClr val="330461"/>
                </a:solidFill>
                <a:latin typeface="Arial" pitchFamily="34" charset="0"/>
              </a:defRPr>
            </a:lvl3pPr>
            <a:lvl4pPr marL="1600200" indent="-228600" eaLnBrk="0" hangingPunct="0">
              <a:spcBef>
                <a:spcPct val="20000"/>
              </a:spcBef>
              <a:buClr>
                <a:schemeClr val="hlink"/>
              </a:buClr>
              <a:buFont typeface="Wingdings" pitchFamily="2" charset="2"/>
              <a:buChar char="§"/>
              <a:defRPr sz="2200">
                <a:solidFill>
                  <a:srgbClr val="330461"/>
                </a:solidFill>
                <a:latin typeface="Arial" pitchFamily="34" charset="0"/>
              </a:defRPr>
            </a:lvl4pPr>
            <a:lvl5pPr marL="2057400" indent="-228600" eaLnBrk="0" hangingPunct="0">
              <a:spcBef>
                <a:spcPct val="20000"/>
              </a:spcBef>
              <a:buClr>
                <a:schemeClr val="tx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9pPr>
          </a:lstStyle>
          <a:p>
            <a:pPr>
              <a:spcBef>
                <a:spcPct val="0"/>
              </a:spcBef>
              <a:buClrTx/>
              <a:buSzTx/>
              <a:buFontTx/>
              <a:buNone/>
            </a:pPr>
            <a:endParaRPr lang="en-GB" altLang="en-US" sz="2400" b="1">
              <a:solidFill>
                <a:schemeClr val="tx1"/>
              </a:solidFill>
              <a:latin typeface="Times" pitchFamily="18" charset="0"/>
            </a:endParaRPr>
          </a:p>
        </p:txBody>
      </p:sp>
      <p:sp>
        <p:nvSpPr>
          <p:cNvPr id="11270" name="Oval 73"/>
          <p:cNvSpPr>
            <a:spLocks noChangeArrowheads="1"/>
          </p:cNvSpPr>
          <p:nvPr/>
        </p:nvSpPr>
        <p:spPr bwMode="auto">
          <a:xfrm>
            <a:off x="5638800" y="2057400"/>
            <a:ext cx="1079500" cy="1079500"/>
          </a:xfrm>
          <a:prstGeom prst="ellipse">
            <a:avLst/>
          </a:prstGeom>
          <a:solidFill>
            <a:srgbClr val="9954DE">
              <a:alpha val="49019"/>
            </a:srgbClr>
          </a:solidFill>
          <a:ln w="9525">
            <a:solidFill>
              <a:schemeClr val="accent1"/>
            </a:solidFill>
            <a:round/>
            <a:headEnd/>
            <a:tailEnd/>
          </a:ln>
        </p:spPr>
        <p:txBody>
          <a:bodyPr/>
          <a:lstStyle>
            <a:lvl1pPr eaLnBrk="0" hangingPunct="0">
              <a:spcBef>
                <a:spcPct val="20000"/>
              </a:spcBef>
              <a:buClr>
                <a:schemeClr val="hlink"/>
              </a:buClr>
              <a:buSzPct val="100000"/>
              <a:buFont typeface="Wingdings" pitchFamily="2" charset="2"/>
              <a:buChar char="§"/>
              <a:defRPr sz="2800">
                <a:solidFill>
                  <a:srgbClr val="330461"/>
                </a:solidFill>
                <a:latin typeface="Arial" pitchFamily="34" charset="0"/>
              </a:defRPr>
            </a:lvl1pPr>
            <a:lvl2pPr marL="742950" indent="-285750" eaLnBrk="0" hangingPunct="0">
              <a:spcBef>
                <a:spcPct val="20000"/>
              </a:spcBef>
              <a:buClr>
                <a:schemeClr val="hlink"/>
              </a:buClr>
              <a:buSzPct val="100000"/>
              <a:buFont typeface="Wingdings" pitchFamily="2" charset="2"/>
              <a:buChar char="§"/>
              <a:defRPr sz="2600">
                <a:solidFill>
                  <a:srgbClr val="330461"/>
                </a:solidFill>
                <a:latin typeface="Arial" pitchFamily="34" charset="0"/>
              </a:defRPr>
            </a:lvl2pPr>
            <a:lvl3pPr marL="1143000" indent="-228600" eaLnBrk="0" hangingPunct="0">
              <a:spcBef>
                <a:spcPct val="20000"/>
              </a:spcBef>
              <a:buClr>
                <a:schemeClr val="hlink"/>
              </a:buClr>
              <a:buSzPct val="100000"/>
              <a:buFont typeface="Wingdings" pitchFamily="2" charset="2"/>
              <a:buChar char="§"/>
              <a:defRPr sz="2400">
                <a:solidFill>
                  <a:srgbClr val="330461"/>
                </a:solidFill>
                <a:latin typeface="Arial" pitchFamily="34" charset="0"/>
              </a:defRPr>
            </a:lvl3pPr>
            <a:lvl4pPr marL="1600200" indent="-228600" eaLnBrk="0" hangingPunct="0">
              <a:spcBef>
                <a:spcPct val="20000"/>
              </a:spcBef>
              <a:buClr>
                <a:schemeClr val="hlink"/>
              </a:buClr>
              <a:buFont typeface="Wingdings" pitchFamily="2" charset="2"/>
              <a:buChar char="§"/>
              <a:defRPr sz="2200">
                <a:solidFill>
                  <a:srgbClr val="330461"/>
                </a:solidFill>
                <a:latin typeface="Arial" pitchFamily="34" charset="0"/>
              </a:defRPr>
            </a:lvl4pPr>
            <a:lvl5pPr marL="2057400" indent="-228600" eaLnBrk="0" hangingPunct="0">
              <a:spcBef>
                <a:spcPct val="20000"/>
              </a:spcBef>
              <a:buClr>
                <a:schemeClr val="tx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9pPr>
          </a:lstStyle>
          <a:p>
            <a:pPr>
              <a:spcBef>
                <a:spcPct val="0"/>
              </a:spcBef>
              <a:buClrTx/>
              <a:buSzTx/>
              <a:buFontTx/>
              <a:buNone/>
            </a:pPr>
            <a:endParaRPr lang="en-GB" altLang="en-US" sz="2400" b="1">
              <a:solidFill>
                <a:schemeClr val="tx1"/>
              </a:solidFill>
              <a:latin typeface="Times" pitchFamily="18" charset="0"/>
            </a:endParaRPr>
          </a:p>
        </p:txBody>
      </p:sp>
      <p:sp>
        <p:nvSpPr>
          <p:cNvPr id="11271" name="Oval 74"/>
          <p:cNvSpPr>
            <a:spLocks noChangeArrowheads="1"/>
          </p:cNvSpPr>
          <p:nvPr/>
        </p:nvSpPr>
        <p:spPr bwMode="auto">
          <a:xfrm>
            <a:off x="6394450" y="4325938"/>
            <a:ext cx="1079500" cy="1081087"/>
          </a:xfrm>
          <a:prstGeom prst="ellipse">
            <a:avLst/>
          </a:prstGeom>
          <a:solidFill>
            <a:srgbClr val="9954DE"/>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hlink"/>
              </a:buClr>
              <a:buSzPct val="100000"/>
              <a:buFont typeface="Wingdings" pitchFamily="2" charset="2"/>
              <a:buChar char="§"/>
              <a:defRPr sz="2800">
                <a:solidFill>
                  <a:srgbClr val="330461"/>
                </a:solidFill>
                <a:latin typeface="Arial" pitchFamily="34" charset="0"/>
              </a:defRPr>
            </a:lvl1pPr>
            <a:lvl2pPr marL="742950" indent="-285750" eaLnBrk="0" hangingPunct="0">
              <a:spcBef>
                <a:spcPct val="20000"/>
              </a:spcBef>
              <a:buClr>
                <a:schemeClr val="hlink"/>
              </a:buClr>
              <a:buSzPct val="100000"/>
              <a:buFont typeface="Wingdings" pitchFamily="2" charset="2"/>
              <a:buChar char="§"/>
              <a:defRPr sz="2600">
                <a:solidFill>
                  <a:srgbClr val="330461"/>
                </a:solidFill>
                <a:latin typeface="Arial" pitchFamily="34" charset="0"/>
              </a:defRPr>
            </a:lvl2pPr>
            <a:lvl3pPr marL="1143000" indent="-228600" eaLnBrk="0" hangingPunct="0">
              <a:spcBef>
                <a:spcPct val="20000"/>
              </a:spcBef>
              <a:buClr>
                <a:schemeClr val="hlink"/>
              </a:buClr>
              <a:buSzPct val="100000"/>
              <a:buFont typeface="Wingdings" pitchFamily="2" charset="2"/>
              <a:buChar char="§"/>
              <a:defRPr sz="2400">
                <a:solidFill>
                  <a:srgbClr val="330461"/>
                </a:solidFill>
                <a:latin typeface="Arial" pitchFamily="34" charset="0"/>
              </a:defRPr>
            </a:lvl3pPr>
            <a:lvl4pPr marL="1600200" indent="-228600" eaLnBrk="0" hangingPunct="0">
              <a:spcBef>
                <a:spcPct val="20000"/>
              </a:spcBef>
              <a:buClr>
                <a:schemeClr val="hlink"/>
              </a:buClr>
              <a:buFont typeface="Wingdings" pitchFamily="2" charset="2"/>
              <a:buChar char="§"/>
              <a:defRPr sz="2200">
                <a:solidFill>
                  <a:srgbClr val="330461"/>
                </a:solidFill>
                <a:latin typeface="Arial" pitchFamily="34" charset="0"/>
              </a:defRPr>
            </a:lvl4pPr>
            <a:lvl5pPr marL="2057400" indent="-228600" eaLnBrk="0" hangingPunct="0">
              <a:spcBef>
                <a:spcPct val="20000"/>
              </a:spcBef>
              <a:buClr>
                <a:schemeClr val="tx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9pPr>
          </a:lstStyle>
          <a:p>
            <a:pPr>
              <a:spcBef>
                <a:spcPct val="0"/>
              </a:spcBef>
              <a:buClrTx/>
              <a:buSzTx/>
              <a:buFontTx/>
              <a:buNone/>
            </a:pPr>
            <a:endParaRPr lang="en-GB" altLang="en-US" sz="2400" b="1">
              <a:solidFill>
                <a:schemeClr val="tx1"/>
              </a:solidFill>
              <a:latin typeface="Times" pitchFamily="18" charset="0"/>
            </a:endParaRPr>
          </a:p>
        </p:txBody>
      </p:sp>
      <p:sp>
        <p:nvSpPr>
          <p:cNvPr id="11272" name="Oval 76"/>
          <p:cNvSpPr>
            <a:spLocks noChangeArrowheads="1"/>
          </p:cNvSpPr>
          <p:nvPr/>
        </p:nvSpPr>
        <p:spPr bwMode="auto">
          <a:xfrm>
            <a:off x="6213475" y="4146550"/>
            <a:ext cx="1441450" cy="1439863"/>
          </a:xfrm>
          <a:prstGeom prst="ellipse">
            <a:avLst/>
          </a:prstGeom>
          <a:solidFill>
            <a:srgbClr val="9954DE">
              <a:alpha val="49019"/>
            </a:srgbClr>
          </a:solidFill>
          <a:ln w="9525">
            <a:solidFill>
              <a:schemeClr val="accent1"/>
            </a:solidFill>
            <a:round/>
            <a:headEnd/>
            <a:tailEnd/>
          </a:ln>
        </p:spPr>
        <p:txBody>
          <a:bodyPr/>
          <a:lstStyle>
            <a:lvl1pPr eaLnBrk="0" hangingPunct="0">
              <a:spcBef>
                <a:spcPct val="20000"/>
              </a:spcBef>
              <a:buClr>
                <a:schemeClr val="hlink"/>
              </a:buClr>
              <a:buSzPct val="100000"/>
              <a:buFont typeface="Wingdings" pitchFamily="2" charset="2"/>
              <a:buChar char="§"/>
              <a:defRPr sz="2800">
                <a:solidFill>
                  <a:srgbClr val="330461"/>
                </a:solidFill>
                <a:latin typeface="Arial" pitchFamily="34" charset="0"/>
              </a:defRPr>
            </a:lvl1pPr>
            <a:lvl2pPr marL="742950" indent="-285750" eaLnBrk="0" hangingPunct="0">
              <a:spcBef>
                <a:spcPct val="20000"/>
              </a:spcBef>
              <a:buClr>
                <a:schemeClr val="hlink"/>
              </a:buClr>
              <a:buSzPct val="100000"/>
              <a:buFont typeface="Wingdings" pitchFamily="2" charset="2"/>
              <a:buChar char="§"/>
              <a:defRPr sz="2600">
                <a:solidFill>
                  <a:srgbClr val="330461"/>
                </a:solidFill>
                <a:latin typeface="Arial" pitchFamily="34" charset="0"/>
              </a:defRPr>
            </a:lvl2pPr>
            <a:lvl3pPr marL="1143000" indent="-228600" eaLnBrk="0" hangingPunct="0">
              <a:spcBef>
                <a:spcPct val="20000"/>
              </a:spcBef>
              <a:buClr>
                <a:schemeClr val="hlink"/>
              </a:buClr>
              <a:buSzPct val="100000"/>
              <a:buFont typeface="Wingdings" pitchFamily="2" charset="2"/>
              <a:buChar char="§"/>
              <a:defRPr sz="2400">
                <a:solidFill>
                  <a:srgbClr val="330461"/>
                </a:solidFill>
                <a:latin typeface="Arial" pitchFamily="34" charset="0"/>
              </a:defRPr>
            </a:lvl3pPr>
            <a:lvl4pPr marL="1600200" indent="-228600" eaLnBrk="0" hangingPunct="0">
              <a:spcBef>
                <a:spcPct val="20000"/>
              </a:spcBef>
              <a:buClr>
                <a:schemeClr val="hlink"/>
              </a:buClr>
              <a:buFont typeface="Wingdings" pitchFamily="2" charset="2"/>
              <a:buChar char="§"/>
              <a:defRPr sz="2200">
                <a:solidFill>
                  <a:srgbClr val="330461"/>
                </a:solidFill>
                <a:latin typeface="Arial" pitchFamily="34" charset="0"/>
              </a:defRPr>
            </a:lvl4pPr>
            <a:lvl5pPr marL="2057400" indent="-228600" eaLnBrk="0" hangingPunct="0">
              <a:spcBef>
                <a:spcPct val="20000"/>
              </a:spcBef>
              <a:buClr>
                <a:schemeClr val="tx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9pPr>
          </a:lstStyle>
          <a:p>
            <a:pPr>
              <a:spcBef>
                <a:spcPct val="0"/>
              </a:spcBef>
              <a:buClrTx/>
              <a:buSzTx/>
              <a:buFontTx/>
              <a:buNone/>
            </a:pPr>
            <a:endParaRPr lang="en-GB" altLang="en-US" sz="2400" b="1">
              <a:solidFill>
                <a:schemeClr val="tx1"/>
              </a:solidFill>
              <a:latin typeface="Times" pitchFamily="18" charset="0"/>
            </a:endParaRPr>
          </a:p>
        </p:txBody>
      </p:sp>
      <p:sp>
        <p:nvSpPr>
          <p:cNvPr id="11273" name="TextBox 79"/>
          <p:cNvSpPr txBox="1">
            <a:spLocks noChangeArrowheads="1"/>
          </p:cNvSpPr>
          <p:nvPr/>
        </p:nvSpPr>
        <p:spPr bwMode="auto">
          <a:xfrm>
            <a:off x="5145088" y="3146425"/>
            <a:ext cx="1409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00000"/>
              <a:buFont typeface="Wingdings" pitchFamily="2" charset="2"/>
              <a:buChar char="§"/>
              <a:defRPr sz="2800">
                <a:solidFill>
                  <a:srgbClr val="330461"/>
                </a:solidFill>
                <a:latin typeface="Arial" pitchFamily="34" charset="0"/>
              </a:defRPr>
            </a:lvl1pPr>
            <a:lvl2pPr marL="742950" indent="-285750" eaLnBrk="0" hangingPunct="0">
              <a:spcBef>
                <a:spcPct val="20000"/>
              </a:spcBef>
              <a:buClr>
                <a:schemeClr val="hlink"/>
              </a:buClr>
              <a:buSzPct val="100000"/>
              <a:buFont typeface="Wingdings" pitchFamily="2" charset="2"/>
              <a:buChar char="§"/>
              <a:defRPr sz="2600">
                <a:solidFill>
                  <a:srgbClr val="330461"/>
                </a:solidFill>
                <a:latin typeface="Arial" pitchFamily="34" charset="0"/>
              </a:defRPr>
            </a:lvl2pPr>
            <a:lvl3pPr marL="1143000" indent="-228600" eaLnBrk="0" hangingPunct="0">
              <a:spcBef>
                <a:spcPct val="20000"/>
              </a:spcBef>
              <a:buClr>
                <a:schemeClr val="hlink"/>
              </a:buClr>
              <a:buSzPct val="100000"/>
              <a:buFont typeface="Wingdings" pitchFamily="2" charset="2"/>
              <a:buChar char="§"/>
              <a:defRPr sz="2400">
                <a:solidFill>
                  <a:srgbClr val="330461"/>
                </a:solidFill>
                <a:latin typeface="Arial" pitchFamily="34" charset="0"/>
              </a:defRPr>
            </a:lvl3pPr>
            <a:lvl4pPr marL="1600200" indent="-228600" eaLnBrk="0" hangingPunct="0">
              <a:spcBef>
                <a:spcPct val="20000"/>
              </a:spcBef>
              <a:buClr>
                <a:schemeClr val="hlink"/>
              </a:buClr>
              <a:buFont typeface="Wingdings" pitchFamily="2" charset="2"/>
              <a:buChar char="§"/>
              <a:defRPr sz="2200">
                <a:solidFill>
                  <a:srgbClr val="330461"/>
                </a:solidFill>
                <a:latin typeface="Arial" pitchFamily="34" charset="0"/>
              </a:defRPr>
            </a:lvl4pPr>
            <a:lvl5pPr marL="2057400" indent="-228600" eaLnBrk="0" hangingPunct="0">
              <a:spcBef>
                <a:spcPct val="20000"/>
              </a:spcBef>
              <a:buClr>
                <a:schemeClr val="tx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9pPr>
          </a:lstStyle>
          <a:p>
            <a:pPr algn="ctr" eaLnBrk="1" hangingPunct="1">
              <a:spcBef>
                <a:spcPct val="0"/>
              </a:spcBef>
              <a:buClrTx/>
              <a:buSzTx/>
              <a:buFontTx/>
              <a:buNone/>
            </a:pPr>
            <a:r>
              <a:rPr lang="en-GB" altLang="en-US" sz="1800">
                <a:solidFill>
                  <a:schemeClr val="tx1"/>
                </a:solidFill>
              </a:rPr>
              <a:t>Lateral (horizontal)</a:t>
            </a:r>
          </a:p>
        </p:txBody>
      </p:sp>
      <p:sp>
        <p:nvSpPr>
          <p:cNvPr id="11274" name="TextBox 80"/>
          <p:cNvSpPr txBox="1">
            <a:spLocks noChangeArrowheads="1"/>
          </p:cNvSpPr>
          <p:nvPr/>
        </p:nvSpPr>
        <p:spPr bwMode="auto">
          <a:xfrm>
            <a:off x="6229350" y="5572125"/>
            <a:ext cx="1409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00000"/>
              <a:buFont typeface="Wingdings" pitchFamily="2" charset="2"/>
              <a:buChar char="§"/>
              <a:defRPr sz="2800">
                <a:solidFill>
                  <a:srgbClr val="330461"/>
                </a:solidFill>
                <a:latin typeface="Arial" pitchFamily="34" charset="0"/>
              </a:defRPr>
            </a:lvl1pPr>
            <a:lvl2pPr marL="742950" indent="-285750" eaLnBrk="0" hangingPunct="0">
              <a:spcBef>
                <a:spcPct val="20000"/>
              </a:spcBef>
              <a:buClr>
                <a:schemeClr val="hlink"/>
              </a:buClr>
              <a:buSzPct val="100000"/>
              <a:buFont typeface="Wingdings" pitchFamily="2" charset="2"/>
              <a:buChar char="§"/>
              <a:defRPr sz="2600">
                <a:solidFill>
                  <a:srgbClr val="330461"/>
                </a:solidFill>
                <a:latin typeface="Arial" pitchFamily="34" charset="0"/>
              </a:defRPr>
            </a:lvl2pPr>
            <a:lvl3pPr marL="1143000" indent="-228600" eaLnBrk="0" hangingPunct="0">
              <a:spcBef>
                <a:spcPct val="20000"/>
              </a:spcBef>
              <a:buClr>
                <a:schemeClr val="hlink"/>
              </a:buClr>
              <a:buSzPct val="100000"/>
              <a:buFont typeface="Wingdings" pitchFamily="2" charset="2"/>
              <a:buChar char="§"/>
              <a:defRPr sz="2400">
                <a:solidFill>
                  <a:srgbClr val="330461"/>
                </a:solidFill>
                <a:latin typeface="Arial" pitchFamily="34" charset="0"/>
              </a:defRPr>
            </a:lvl3pPr>
            <a:lvl4pPr marL="1600200" indent="-228600" eaLnBrk="0" hangingPunct="0">
              <a:spcBef>
                <a:spcPct val="20000"/>
              </a:spcBef>
              <a:buClr>
                <a:schemeClr val="hlink"/>
              </a:buClr>
              <a:buFont typeface="Wingdings" pitchFamily="2" charset="2"/>
              <a:buChar char="§"/>
              <a:defRPr sz="2200">
                <a:solidFill>
                  <a:srgbClr val="330461"/>
                </a:solidFill>
                <a:latin typeface="Arial" pitchFamily="34" charset="0"/>
              </a:defRPr>
            </a:lvl4pPr>
            <a:lvl5pPr marL="2057400" indent="-228600" eaLnBrk="0" hangingPunct="0">
              <a:spcBef>
                <a:spcPct val="20000"/>
              </a:spcBef>
              <a:buClr>
                <a:schemeClr val="tx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9pPr>
          </a:lstStyle>
          <a:p>
            <a:pPr algn="ctr" eaLnBrk="1" hangingPunct="1">
              <a:spcBef>
                <a:spcPct val="0"/>
              </a:spcBef>
              <a:buClrTx/>
              <a:buSzTx/>
              <a:buFontTx/>
              <a:buNone/>
            </a:pPr>
            <a:r>
              <a:rPr lang="en-GB" altLang="en-US" sz="1800">
                <a:solidFill>
                  <a:schemeClr val="tx1"/>
                </a:solidFill>
              </a:rPr>
              <a:t>Radial</a:t>
            </a:r>
          </a:p>
        </p:txBody>
      </p:sp>
      <p:sp>
        <p:nvSpPr>
          <p:cNvPr id="11275" name="Oval 89"/>
          <p:cNvSpPr>
            <a:spLocks noChangeArrowheads="1"/>
          </p:cNvSpPr>
          <p:nvPr/>
        </p:nvSpPr>
        <p:spPr bwMode="auto">
          <a:xfrm>
            <a:off x="7454900" y="2057400"/>
            <a:ext cx="1079500" cy="1079500"/>
          </a:xfrm>
          <a:prstGeom prst="ellipse">
            <a:avLst/>
          </a:prstGeom>
          <a:solidFill>
            <a:srgbClr val="9954DE"/>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hlink"/>
              </a:buClr>
              <a:buSzPct val="100000"/>
              <a:buFont typeface="Wingdings" pitchFamily="2" charset="2"/>
              <a:buChar char="§"/>
              <a:defRPr sz="2800">
                <a:solidFill>
                  <a:srgbClr val="330461"/>
                </a:solidFill>
                <a:latin typeface="Arial" pitchFamily="34" charset="0"/>
              </a:defRPr>
            </a:lvl1pPr>
            <a:lvl2pPr marL="742950" indent="-285750" eaLnBrk="0" hangingPunct="0">
              <a:spcBef>
                <a:spcPct val="20000"/>
              </a:spcBef>
              <a:buClr>
                <a:schemeClr val="hlink"/>
              </a:buClr>
              <a:buSzPct val="100000"/>
              <a:buFont typeface="Wingdings" pitchFamily="2" charset="2"/>
              <a:buChar char="§"/>
              <a:defRPr sz="2600">
                <a:solidFill>
                  <a:srgbClr val="330461"/>
                </a:solidFill>
                <a:latin typeface="Arial" pitchFamily="34" charset="0"/>
              </a:defRPr>
            </a:lvl2pPr>
            <a:lvl3pPr marL="1143000" indent="-228600" eaLnBrk="0" hangingPunct="0">
              <a:spcBef>
                <a:spcPct val="20000"/>
              </a:spcBef>
              <a:buClr>
                <a:schemeClr val="hlink"/>
              </a:buClr>
              <a:buSzPct val="100000"/>
              <a:buFont typeface="Wingdings" pitchFamily="2" charset="2"/>
              <a:buChar char="§"/>
              <a:defRPr sz="2400">
                <a:solidFill>
                  <a:srgbClr val="330461"/>
                </a:solidFill>
                <a:latin typeface="Arial" pitchFamily="34" charset="0"/>
              </a:defRPr>
            </a:lvl3pPr>
            <a:lvl4pPr marL="1600200" indent="-228600" eaLnBrk="0" hangingPunct="0">
              <a:spcBef>
                <a:spcPct val="20000"/>
              </a:spcBef>
              <a:buClr>
                <a:schemeClr val="hlink"/>
              </a:buClr>
              <a:buFont typeface="Wingdings" pitchFamily="2" charset="2"/>
              <a:buChar char="§"/>
              <a:defRPr sz="2200">
                <a:solidFill>
                  <a:srgbClr val="330461"/>
                </a:solidFill>
                <a:latin typeface="Arial" pitchFamily="34" charset="0"/>
              </a:defRPr>
            </a:lvl4pPr>
            <a:lvl5pPr marL="2057400" indent="-228600" eaLnBrk="0" hangingPunct="0">
              <a:spcBef>
                <a:spcPct val="20000"/>
              </a:spcBef>
              <a:buClr>
                <a:schemeClr val="tx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9pPr>
          </a:lstStyle>
          <a:p>
            <a:pPr>
              <a:spcBef>
                <a:spcPct val="0"/>
              </a:spcBef>
              <a:buClrTx/>
              <a:buSzTx/>
              <a:buFontTx/>
              <a:buNone/>
            </a:pPr>
            <a:endParaRPr lang="en-GB" altLang="en-US" sz="2400" b="1">
              <a:solidFill>
                <a:schemeClr val="tx1"/>
              </a:solidFill>
              <a:latin typeface="Times" pitchFamily="18" charset="0"/>
            </a:endParaRPr>
          </a:p>
        </p:txBody>
      </p:sp>
      <p:sp>
        <p:nvSpPr>
          <p:cNvPr id="11276" name="Oval 90"/>
          <p:cNvSpPr>
            <a:spLocks noChangeArrowheads="1"/>
          </p:cNvSpPr>
          <p:nvPr/>
        </p:nvSpPr>
        <p:spPr bwMode="auto">
          <a:xfrm>
            <a:off x="7448550" y="1843088"/>
            <a:ext cx="1081088" cy="1079500"/>
          </a:xfrm>
          <a:prstGeom prst="ellipse">
            <a:avLst/>
          </a:prstGeom>
          <a:solidFill>
            <a:srgbClr val="9954DE">
              <a:alpha val="49019"/>
            </a:srgbClr>
          </a:solidFill>
          <a:ln w="9525">
            <a:solidFill>
              <a:schemeClr val="accent1"/>
            </a:solidFill>
            <a:round/>
            <a:headEnd/>
            <a:tailEnd/>
          </a:ln>
        </p:spPr>
        <p:txBody>
          <a:bodyPr/>
          <a:lstStyle>
            <a:lvl1pPr eaLnBrk="0" hangingPunct="0">
              <a:spcBef>
                <a:spcPct val="20000"/>
              </a:spcBef>
              <a:buClr>
                <a:schemeClr val="hlink"/>
              </a:buClr>
              <a:buSzPct val="100000"/>
              <a:buFont typeface="Wingdings" pitchFamily="2" charset="2"/>
              <a:buChar char="§"/>
              <a:defRPr sz="2800">
                <a:solidFill>
                  <a:srgbClr val="330461"/>
                </a:solidFill>
                <a:latin typeface="Arial" pitchFamily="34" charset="0"/>
              </a:defRPr>
            </a:lvl1pPr>
            <a:lvl2pPr marL="742950" indent="-285750" eaLnBrk="0" hangingPunct="0">
              <a:spcBef>
                <a:spcPct val="20000"/>
              </a:spcBef>
              <a:buClr>
                <a:schemeClr val="hlink"/>
              </a:buClr>
              <a:buSzPct val="100000"/>
              <a:buFont typeface="Wingdings" pitchFamily="2" charset="2"/>
              <a:buChar char="§"/>
              <a:defRPr sz="2600">
                <a:solidFill>
                  <a:srgbClr val="330461"/>
                </a:solidFill>
                <a:latin typeface="Arial" pitchFamily="34" charset="0"/>
              </a:defRPr>
            </a:lvl2pPr>
            <a:lvl3pPr marL="1143000" indent="-228600" eaLnBrk="0" hangingPunct="0">
              <a:spcBef>
                <a:spcPct val="20000"/>
              </a:spcBef>
              <a:buClr>
                <a:schemeClr val="hlink"/>
              </a:buClr>
              <a:buSzPct val="100000"/>
              <a:buFont typeface="Wingdings" pitchFamily="2" charset="2"/>
              <a:buChar char="§"/>
              <a:defRPr sz="2400">
                <a:solidFill>
                  <a:srgbClr val="330461"/>
                </a:solidFill>
                <a:latin typeface="Arial" pitchFamily="34" charset="0"/>
              </a:defRPr>
            </a:lvl3pPr>
            <a:lvl4pPr marL="1600200" indent="-228600" eaLnBrk="0" hangingPunct="0">
              <a:spcBef>
                <a:spcPct val="20000"/>
              </a:spcBef>
              <a:buClr>
                <a:schemeClr val="hlink"/>
              </a:buClr>
              <a:buFont typeface="Wingdings" pitchFamily="2" charset="2"/>
              <a:buChar char="§"/>
              <a:defRPr sz="2200">
                <a:solidFill>
                  <a:srgbClr val="330461"/>
                </a:solidFill>
                <a:latin typeface="Arial" pitchFamily="34" charset="0"/>
              </a:defRPr>
            </a:lvl4pPr>
            <a:lvl5pPr marL="2057400" indent="-228600" eaLnBrk="0" hangingPunct="0">
              <a:spcBef>
                <a:spcPct val="20000"/>
              </a:spcBef>
              <a:buClr>
                <a:schemeClr val="tx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9pPr>
          </a:lstStyle>
          <a:p>
            <a:pPr>
              <a:spcBef>
                <a:spcPct val="0"/>
              </a:spcBef>
              <a:buClrTx/>
              <a:buSzTx/>
              <a:buFontTx/>
              <a:buNone/>
            </a:pPr>
            <a:endParaRPr lang="en-GB" altLang="en-US" sz="2400" b="1">
              <a:solidFill>
                <a:schemeClr val="tx1"/>
              </a:solidFill>
              <a:latin typeface="Times" pitchFamily="18" charset="0"/>
            </a:endParaRPr>
          </a:p>
        </p:txBody>
      </p:sp>
      <p:sp>
        <p:nvSpPr>
          <p:cNvPr id="11277" name="TextBox 91"/>
          <p:cNvSpPr txBox="1">
            <a:spLocks noChangeArrowheads="1"/>
          </p:cNvSpPr>
          <p:nvPr/>
        </p:nvSpPr>
        <p:spPr bwMode="auto">
          <a:xfrm>
            <a:off x="7285038" y="3136900"/>
            <a:ext cx="14081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00000"/>
              <a:buFont typeface="Wingdings" pitchFamily="2" charset="2"/>
              <a:buChar char="§"/>
              <a:defRPr sz="2800">
                <a:solidFill>
                  <a:srgbClr val="330461"/>
                </a:solidFill>
                <a:latin typeface="Arial" pitchFamily="34" charset="0"/>
              </a:defRPr>
            </a:lvl1pPr>
            <a:lvl2pPr marL="742950" indent="-285750" eaLnBrk="0" hangingPunct="0">
              <a:spcBef>
                <a:spcPct val="20000"/>
              </a:spcBef>
              <a:buClr>
                <a:schemeClr val="hlink"/>
              </a:buClr>
              <a:buSzPct val="100000"/>
              <a:buFont typeface="Wingdings" pitchFamily="2" charset="2"/>
              <a:buChar char="§"/>
              <a:defRPr sz="2600">
                <a:solidFill>
                  <a:srgbClr val="330461"/>
                </a:solidFill>
                <a:latin typeface="Arial" pitchFamily="34" charset="0"/>
              </a:defRPr>
            </a:lvl2pPr>
            <a:lvl3pPr marL="1143000" indent="-228600" eaLnBrk="0" hangingPunct="0">
              <a:spcBef>
                <a:spcPct val="20000"/>
              </a:spcBef>
              <a:buClr>
                <a:schemeClr val="hlink"/>
              </a:buClr>
              <a:buSzPct val="100000"/>
              <a:buFont typeface="Wingdings" pitchFamily="2" charset="2"/>
              <a:buChar char="§"/>
              <a:defRPr sz="2400">
                <a:solidFill>
                  <a:srgbClr val="330461"/>
                </a:solidFill>
                <a:latin typeface="Arial" pitchFamily="34" charset="0"/>
              </a:defRPr>
            </a:lvl3pPr>
            <a:lvl4pPr marL="1600200" indent="-228600" eaLnBrk="0" hangingPunct="0">
              <a:spcBef>
                <a:spcPct val="20000"/>
              </a:spcBef>
              <a:buClr>
                <a:schemeClr val="hlink"/>
              </a:buClr>
              <a:buFont typeface="Wingdings" pitchFamily="2" charset="2"/>
              <a:buChar char="§"/>
              <a:defRPr sz="2200">
                <a:solidFill>
                  <a:srgbClr val="330461"/>
                </a:solidFill>
                <a:latin typeface="Arial" pitchFamily="34" charset="0"/>
              </a:defRPr>
            </a:lvl4pPr>
            <a:lvl5pPr marL="2057400" indent="-228600" eaLnBrk="0" hangingPunct="0">
              <a:spcBef>
                <a:spcPct val="20000"/>
              </a:spcBef>
              <a:buClr>
                <a:schemeClr val="tx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pitchFamily="34" charset="0"/>
              </a:defRPr>
            </a:lvl9pPr>
          </a:lstStyle>
          <a:p>
            <a:pPr algn="ctr" eaLnBrk="1" hangingPunct="1">
              <a:spcBef>
                <a:spcPct val="0"/>
              </a:spcBef>
              <a:buClrTx/>
              <a:buSzTx/>
              <a:buFontTx/>
              <a:buNone/>
            </a:pPr>
            <a:r>
              <a:rPr lang="en-GB" altLang="en-US" sz="1800">
                <a:solidFill>
                  <a:schemeClr val="tx1"/>
                </a:solidFill>
              </a:rPr>
              <a:t>Lateral (Vertical)</a:t>
            </a:r>
          </a:p>
        </p:txBody>
      </p:sp>
      <p:sp>
        <p:nvSpPr>
          <p:cNvPr id="2" name="Oval 1">
            <a:extLst>
              <a:ext uri="{FF2B5EF4-FFF2-40B4-BE49-F238E27FC236}">
                <a16:creationId xmlns:a16="http://schemas.microsoft.com/office/drawing/2014/main" id="{56D8F77C-2A53-48B9-86B0-22B06D17986F}"/>
              </a:ext>
            </a:extLst>
          </p:cNvPr>
          <p:cNvSpPr/>
          <p:nvPr/>
        </p:nvSpPr>
        <p:spPr>
          <a:xfrm>
            <a:off x="323528" y="4005065"/>
            <a:ext cx="1944216" cy="1567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object</a:t>
            </a:r>
          </a:p>
        </p:txBody>
      </p:sp>
    </p:spTree>
    <p:extLst>
      <p:ext uri="{BB962C8B-B14F-4D97-AF65-F5344CB8AC3E}">
        <p14:creationId xmlns:p14="http://schemas.microsoft.com/office/powerpoint/2010/main" val="31026850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496" y="980728"/>
            <a:ext cx="3473788" cy="2376264"/>
          </a:xfrm>
          <a:prstGeom prst="rect">
            <a:avLst/>
          </a:prstGeom>
        </p:spPr>
      </p:pic>
      <p:sp>
        <p:nvSpPr>
          <p:cNvPr id="35842" name="Title 1"/>
          <p:cNvSpPr>
            <a:spLocks noGrp="1"/>
          </p:cNvSpPr>
          <p:nvPr>
            <p:ph type="title"/>
          </p:nvPr>
        </p:nvSpPr>
        <p:spPr>
          <a:xfrm>
            <a:off x="107504" y="184927"/>
            <a:ext cx="8658225" cy="706090"/>
          </a:xfrm>
        </p:spPr>
        <p:txBody>
          <a:bodyPr>
            <a:normAutofit fontScale="90000"/>
          </a:bodyPr>
          <a:lstStyle/>
          <a:p>
            <a:r>
              <a:rPr lang="en-GB" altLang="en-US" dirty="0"/>
              <a:t>Lateral shearing interferometry (LSI)</a:t>
            </a:r>
            <a:br>
              <a:rPr lang="en-GB" altLang="en-US" dirty="0"/>
            </a:br>
            <a:r>
              <a:rPr lang="en-GB" altLang="en-US" dirty="0"/>
              <a:t> to give strain images</a:t>
            </a:r>
          </a:p>
        </p:txBody>
      </p:sp>
      <p:sp>
        <p:nvSpPr>
          <p:cNvPr id="35843"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00000"/>
              <a:buFont typeface="Wingdings" pitchFamily="2" charset="2"/>
              <a:buChar char="§"/>
              <a:defRPr sz="2800">
                <a:solidFill>
                  <a:schemeClr val="tx1"/>
                </a:solidFill>
                <a:latin typeface="Arial" charset="0"/>
              </a:defRPr>
            </a:lvl1pPr>
            <a:lvl2pPr marL="742950" indent="-285750">
              <a:spcBef>
                <a:spcPct val="20000"/>
              </a:spcBef>
              <a:buClr>
                <a:schemeClr val="hlink"/>
              </a:buClr>
              <a:buSzPct val="100000"/>
              <a:buFont typeface="Wingdings" pitchFamily="2" charset="2"/>
              <a:buChar char="§"/>
              <a:defRPr sz="2600">
                <a:solidFill>
                  <a:schemeClr val="tx1"/>
                </a:solidFill>
                <a:latin typeface="Arial" charset="0"/>
              </a:defRPr>
            </a:lvl2pPr>
            <a:lvl3pPr marL="1143000" indent="-228600">
              <a:spcBef>
                <a:spcPct val="20000"/>
              </a:spcBef>
              <a:buClr>
                <a:schemeClr val="hlink"/>
              </a:buClr>
              <a:buSzPct val="100000"/>
              <a:buFont typeface="Wingdings" pitchFamily="2" charset="2"/>
              <a:buChar char="§"/>
              <a:defRPr sz="2400">
                <a:solidFill>
                  <a:schemeClr val="tx1"/>
                </a:solidFill>
                <a:latin typeface="Arial" charset="0"/>
              </a:defRPr>
            </a:lvl3pPr>
            <a:lvl4pPr marL="1600200" indent="-228600">
              <a:spcBef>
                <a:spcPct val="20000"/>
              </a:spcBef>
              <a:buClr>
                <a:schemeClr val="hlink"/>
              </a:buClr>
              <a:buFont typeface="Wingdings" pitchFamily="2" charset="2"/>
              <a:buChar char="§"/>
              <a:defRPr sz="2200">
                <a:solidFill>
                  <a:schemeClr val="tx1"/>
                </a:solidFill>
                <a:latin typeface="Arial" charset="0"/>
              </a:defRPr>
            </a:lvl4pPr>
            <a:lvl5pPr marL="2057400" indent="-228600">
              <a:spcBef>
                <a:spcPct val="20000"/>
              </a:spcBef>
              <a:buClr>
                <a:schemeClr val="tx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tx1"/>
                </a:solidFill>
                <a:latin typeface="Arial" charset="0"/>
              </a:defRPr>
            </a:lvl9pPr>
          </a:lstStyle>
          <a:p>
            <a:pPr>
              <a:spcBef>
                <a:spcPct val="0"/>
              </a:spcBef>
              <a:buClrTx/>
              <a:buSzTx/>
              <a:buFontTx/>
              <a:buNone/>
            </a:pPr>
            <a:fld id="{821431F2-1235-4714-BA63-C52AF6E6743D}" type="slidenum">
              <a:rPr lang="en-GB" altLang="en-US" sz="1200" smtClean="0">
                <a:solidFill>
                  <a:schemeClr val="bg1"/>
                </a:solidFill>
              </a:rPr>
              <a:pPr>
                <a:spcBef>
                  <a:spcPct val="0"/>
                </a:spcBef>
                <a:buClrTx/>
                <a:buSzTx/>
                <a:buFontTx/>
                <a:buNone/>
              </a:pPr>
              <a:t>7</a:t>
            </a:fld>
            <a:endParaRPr lang="en-GB" altLang="en-US" sz="1200">
              <a:solidFill>
                <a:schemeClr val="bg1"/>
              </a:solidFill>
            </a:endParaRPr>
          </a:p>
        </p:txBody>
      </p:sp>
      <p:pic>
        <p:nvPicPr>
          <p:cNvPr id="5" name="Picture 4">
            <a:extLst>
              <a:ext uri="{FF2B5EF4-FFF2-40B4-BE49-F238E27FC236}">
                <a16:creationId xmlns:a16="http://schemas.microsoft.com/office/drawing/2014/main" id="{399DF004-B767-4409-AB81-EB1AB38139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3356992"/>
            <a:ext cx="3208621" cy="2635240"/>
          </a:xfrm>
          <a:prstGeom prst="rect">
            <a:avLst/>
          </a:prstGeom>
        </p:spPr>
      </p:pic>
      <p:pic>
        <p:nvPicPr>
          <p:cNvPr id="7" name="Picture 6">
            <a:extLst>
              <a:ext uri="{FF2B5EF4-FFF2-40B4-BE49-F238E27FC236}">
                <a16:creationId xmlns:a16="http://schemas.microsoft.com/office/drawing/2014/main" id="{1C2FC375-9257-49E4-A00D-FD44FD0E74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64196" y="1196752"/>
            <a:ext cx="4529377" cy="4032448"/>
          </a:xfrm>
          <a:prstGeom prst="rect">
            <a:avLst/>
          </a:prstGeom>
        </p:spPr>
      </p:pic>
      <p:sp>
        <p:nvSpPr>
          <p:cNvPr id="8" name="TextBox 7">
            <a:extLst>
              <a:ext uri="{FF2B5EF4-FFF2-40B4-BE49-F238E27FC236}">
                <a16:creationId xmlns:a16="http://schemas.microsoft.com/office/drawing/2014/main" id="{D06CE5E1-9A2D-45ED-943A-65C532A93BBE}"/>
              </a:ext>
            </a:extLst>
          </p:cNvPr>
          <p:cNvSpPr txBox="1"/>
          <p:nvPr/>
        </p:nvSpPr>
        <p:spPr>
          <a:xfrm>
            <a:off x="3964196" y="5396498"/>
            <a:ext cx="4634602" cy="369332"/>
          </a:xfrm>
          <a:prstGeom prst="rect">
            <a:avLst/>
          </a:prstGeom>
          <a:noFill/>
        </p:spPr>
        <p:txBody>
          <a:bodyPr wrap="none" rtlCol="0">
            <a:spAutoFit/>
          </a:bodyPr>
          <a:lstStyle/>
          <a:p>
            <a:r>
              <a:rPr lang="en-GB" dirty="0"/>
              <a:t>Rubber sample with superficial diagonal cut</a:t>
            </a:r>
          </a:p>
        </p:txBody>
      </p:sp>
    </p:spTree>
    <p:extLst>
      <p:ext uri="{BB962C8B-B14F-4D97-AF65-F5344CB8AC3E}">
        <p14:creationId xmlns:p14="http://schemas.microsoft.com/office/powerpoint/2010/main" val="410221936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lateral shearing interferometry</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192112"/>
            <a:ext cx="6248400" cy="4901184"/>
          </a:xfrm>
          <a:prstGeom prst="rect">
            <a:avLst/>
          </a:prstGeom>
        </p:spPr>
      </p:pic>
    </p:spTree>
    <p:extLst>
      <p:ext uri="{BB962C8B-B14F-4D97-AF65-F5344CB8AC3E}">
        <p14:creationId xmlns:p14="http://schemas.microsoft.com/office/powerpoint/2010/main" val="133601900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147391"/>
            <a:ext cx="4834880" cy="3302874"/>
          </a:xfrm>
          <a:prstGeom prst="rect">
            <a:avLst/>
          </a:prstGeom>
        </p:spPr>
      </p:pic>
      <p:sp>
        <p:nvSpPr>
          <p:cNvPr id="26626" name="Rectangle 4"/>
          <p:cNvSpPr>
            <a:spLocks noGrp="1" noChangeArrowheads="1"/>
          </p:cNvSpPr>
          <p:nvPr>
            <p:ph type="title"/>
          </p:nvPr>
        </p:nvSpPr>
        <p:spPr>
          <a:xfrm>
            <a:off x="457200" y="274638"/>
            <a:ext cx="8229600" cy="941387"/>
          </a:xfrm>
        </p:spPr>
        <p:txBody>
          <a:bodyPr>
            <a:normAutofit/>
          </a:bodyPr>
          <a:lstStyle/>
          <a:p>
            <a:r>
              <a:rPr lang="en-GB" altLang="en-US" sz="3600" dirty="0">
                <a:latin typeface="Arial" panose="020B0604020202020204" pitchFamily="34" charset="0"/>
                <a:ea typeface="ＭＳ Ｐゴシック" pitchFamily="34" charset="-128"/>
                <a:cs typeface="Arial" panose="020B0604020202020204" pitchFamily="34" charset="0"/>
              </a:rPr>
              <a:t>Big structures, Motorway Bridges</a:t>
            </a:r>
          </a:p>
        </p:txBody>
      </p:sp>
      <p:pic>
        <p:nvPicPr>
          <p:cNvPr id="5" name="Picture 4">
            <a:extLst>
              <a:ext uri="{FF2B5EF4-FFF2-40B4-BE49-F238E27FC236}">
                <a16:creationId xmlns:a16="http://schemas.microsoft.com/office/drawing/2014/main" id="{87107B4E-FA0B-4AB9-A4FA-EFAAE09027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9326" y="1052736"/>
            <a:ext cx="3761162" cy="2448272"/>
          </a:xfrm>
          <a:prstGeom prst="rect">
            <a:avLst/>
          </a:prstGeom>
        </p:spPr>
      </p:pic>
      <p:pic>
        <p:nvPicPr>
          <p:cNvPr id="4" name="Picture 3" descr="Graphical user interface, website&#10;&#10;Description automatically generated">
            <a:extLst>
              <a:ext uri="{FF2B5EF4-FFF2-40B4-BE49-F238E27FC236}">
                <a16:creationId xmlns:a16="http://schemas.microsoft.com/office/drawing/2014/main" id="{A477A1A1-E580-4C3D-B123-36813CEF52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29052" y="3573016"/>
            <a:ext cx="4057748" cy="2448272"/>
          </a:xfrm>
          <a:prstGeom prst="rect">
            <a:avLst/>
          </a:prstGeom>
        </p:spPr>
      </p:pic>
      <p:sp>
        <p:nvSpPr>
          <p:cNvPr id="8" name="Rectangle 3">
            <a:extLst>
              <a:ext uri="{FF2B5EF4-FFF2-40B4-BE49-F238E27FC236}">
                <a16:creationId xmlns:a16="http://schemas.microsoft.com/office/drawing/2014/main" id="{819164A2-3056-43DB-9246-3D09B15CE9CB}"/>
              </a:ext>
            </a:extLst>
          </p:cNvPr>
          <p:cNvSpPr txBox="1">
            <a:spLocks noChangeArrowheads="1"/>
          </p:cNvSpPr>
          <p:nvPr/>
        </p:nvSpPr>
        <p:spPr>
          <a:xfrm>
            <a:off x="539552" y="4437112"/>
            <a:ext cx="4330824" cy="2016224"/>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r>
              <a:rPr lang="en-GB" sz="1800" kern="0" dirty="0"/>
              <a:t>Shear of 3mm for the test</a:t>
            </a:r>
          </a:p>
          <a:p>
            <a:pPr lvl="1"/>
            <a:r>
              <a:rPr lang="en-GB" sz="1400" kern="0" dirty="0"/>
              <a:t>104 μ</a:t>
            </a:r>
            <a:r>
              <a:rPr lang="el-GR" sz="1400" kern="0" dirty="0">
                <a:cs typeface="Arial" charset="0"/>
              </a:rPr>
              <a:t>ε</a:t>
            </a:r>
            <a:r>
              <a:rPr lang="en-GB" sz="1400" kern="0" dirty="0"/>
              <a:t> in the out-of-plane direction </a:t>
            </a:r>
          </a:p>
          <a:p>
            <a:pPr lvl="1"/>
            <a:r>
              <a:rPr lang="en-GB" sz="1400" kern="0" dirty="0"/>
              <a:t>251 μ</a:t>
            </a:r>
            <a:r>
              <a:rPr lang="el-GR" sz="1400" kern="0" dirty="0">
                <a:cs typeface="Arial" charset="0"/>
              </a:rPr>
              <a:t>ε</a:t>
            </a:r>
            <a:r>
              <a:rPr lang="en-GB" sz="1400" kern="0" dirty="0"/>
              <a:t> in the in-plane direction</a:t>
            </a:r>
            <a:r>
              <a:rPr lang="en-US" sz="1400" kern="0" dirty="0"/>
              <a:t> </a:t>
            </a:r>
            <a:endParaRPr lang="en-GB" sz="1400" kern="0" dirty="0"/>
          </a:p>
          <a:p>
            <a:r>
              <a:rPr lang="en-GB" sz="1800" kern="0" dirty="0"/>
              <a:t>Strain value measured were in line with strain gauge results (at those points of gauging!!!)</a:t>
            </a:r>
            <a:endParaRPr lang="en-US" sz="1800" kern="0" dirty="0"/>
          </a:p>
        </p:txBody>
      </p:sp>
    </p:spTree>
    <p:extLst>
      <p:ext uri="{BB962C8B-B14F-4D97-AF65-F5344CB8AC3E}">
        <p14:creationId xmlns:p14="http://schemas.microsoft.com/office/powerpoint/2010/main" val="3672042602"/>
      </p:ext>
    </p:extLst>
  </p:cSld>
  <p:clrMapOvr>
    <a:masterClrMapping/>
  </p:clrMapOvr>
  <p:transition>
    <p:wipe dir="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1823</Words>
  <Application>Microsoft Office PowerPoint</Application>
  <PresentationFormat>On-screen Show (4:3)</PresentationFormat>
  <Paragraphs>180</Paragraphs>
  <Slides>27</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Arial</vt:lpstr>
      <vt:lpstr>Calibri</vt:lpstr>
      <vt:lpstr>Cambria</vt:lpstr>
      <vt:lpstr>Times</vt:lpstr>
      <vt:lpstr>Times New Roman</vt:lpstr>
      <vt:lpstr>Wingdings</vt:lpstr>
      <vt:lpstr>Default Design</vt:lpstr>
      <vt:lpstr>Microsoft PowerPoint 97-2003 Slide</vt:lpstr>
      <vt:lpstr>John Tyrer</vt:lpstr>
      <vt:lpstr>Safety Lessons - Loss of the yacht Cheeki Rafiki and its four crew  (Paul Goslin, James Male, Steve Warren  and Andrew Bridge) MAIB - FLYER TO THE LEISURE INDUSTRY</vt:lpstr>
      <vt:lpstr>Laser Speckle Interferometry - Principles</vt:lpstr>
      <vt:lpstr>What are we measuring?</vt:lpstr>
      <vt:lpstr>Sensitivity analysis of instrument</vt:lpstr>
      <vt:lpstr>Shearing Interferometry</vt:lpstr>
      <vt:lpstr>Lateral shearing interferometry (LSI)  to give strain images</vt:lpstr>
      <vt:lpstr>What is lateral shearing interferometry</vt:lpstr>
      <vt:lpstr>Big structures, Motorway Bridges</vt:lpstr>
      <vt:lpstr>3D real structures NDT and Life prediction</vt:lpstr>
      <vt:lpstr>FAILURE MECHANISMS IN COMPOSITE MATERIALS </vt:lpstr>
      <vt:lpstr>Defect types</vt:lpstr>
      <vt:lpstr>Bonded composite strap specimen geometry</vt:lpstr>
      <vt:lpstr>PowerPoint Presentation</vt:lpstr>
      <vt:lpstr>Carbon core rigging fibre cut/breakage</vt:lpstr>
      <vt:lpstr>Creating NDT Standards – all Out of Plane!!!</vt:lpstr>
      <vt:lpstr>All carbon fibre composite new boat hulls, decks and superstructures are tested for RNLI</vt:lpstr>
      <vt:lpstr>PowerPoint Presentation</vt:lpstr>
      <vt:lpstr>Defining the damage area</vt:lpstr>
      <vt:lpstr>In-Service  Defects; difference fringes, wrapped and unwrapped phase fringes</vt:lpstr>
      <vt:lpstr>Submerged high speed impact damage</vt:lpstr>
      <vt:lpstr>External audit leading to further investigatioon</vt:lpstr>
      <vt:lpstr>PowerPoint Presentation</vt:lpstr>
      <vt:lpstr>Automatic carbon rigging inspection</vt:lpstr>
      <vt:lpstr>Inter-comparison of fatigue specimens – important for composite structure life extensions</vt:lpstr>
      <vt:lpstr>Concluding statements</vt:lpstr>
      <vt:lpstr>  Thankyou for listening    Questions?</vt:lpstr>
    </vt:vector>
  </TitlesOfParts>
  <Company>Laser Optical Engineering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oujes</dc:creator>
  <cp:lastModifiedBy>John Tyrer</cp:lastModifiedBy>
  <cp:revision>62</cp:revision>
  <dcterms:created xsi:type="dcterms:W3CDTF">2008-12-03T12:24:45Z</dcterms:created>
  <dcterms:modified xsi:type="dcterms:W3CDTF">2021-10-12T23:12:13Z</dcterms:modified>
</cp:coreProperties>
</file>